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18" r:id="rId3"/>
    <p:sldId id="319" r:id="rId4"/>
    <p:sldId id="320" r:id="rId5"/>
    <p:sldId id="323" r:id="rId6"/>
    <p:sldId id="321" r:id="rId7"/>
    <p:sldId id="324" r:id="rId8"/>
    <p:sldId id="322" r:id="rId9"/>
    <p:sldId id="325" r:id="rId10"/>
    <p:sldId id="258" r:id="rId11"/>
    <p:sldId id="259" r:id="rId12"/>
    <p:sldId id="260" r:id="rId13"/>
    <p:sldId id="313" r:id="rId14"/>
    <p:sldId id="264" r:id="rId15"/>
    <p:sldId id="265" r:id="rId16"/>
    <p:sldId id="269" r:id="rId17"/>
    <p:sldId id="272" r:id="rId18"/>
    <p:sldId id="268" r:id="rId19"/>
    <p:sldId id="289" r:id="rId20"/>
    <p:sldId id="262" r:id="rId21"/>
    <p:sldId id="263" r:id="rId22"/>
    <p:sldId id="270" r:id="rId23"/>
    <p:sldId id="282" r:id="rId24"/>
    <p:sldId id="271" r:id="rId25"/>
    <p:sldId id="281" r:id="rId26"/>
    <p:sldId id="273" r:id="rId27"/>
    <p:sldId id="278" r:id="rId28"/>
    <p:sldId id="286" r:id="rId29"/>
    <p:sldId id="279" r:id="rId30"/>
    <p:sldId id="285" r:id="rId31"/>
    <p:sldId id="275" r:id="rId32"/>
    <p:sldId id="276" r:id="rId33"/>
    <p:sldId id="280" r:id="rId34"/>
    <p:sldId id="284" r:id="rId35"/>
    <p:sldId id="287" r:id="rId36"/>
    <p:sldId id="305" r:id="rId37"/>
    <p:sldId id="306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7" r:id="rId54"/>
    <p:sldId id="308" r:id="rId55"/>
    <p:sldId id="309" r:id="rId56"/>
    <p:sldId id="310" r:id="rId57"/>
    <p:sldId id="311" r:id="rId58"/>
    <p:sldId id="312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59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62BAB-E5A8-4F2B-A535-D8CA4697D012}" type="datetimeFigureOut">
              <a:rPr lang="en-US" smtClean="0"/>
              <a:pPr/>
              <a:t>3/25/2011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DE65-AA8A-4866-8566-46506EAA41A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ADE65-AA8A-4866-8566-46506EAA41A5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ADE65-AA8A-4866-8566-46506EAA41A5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1F5-A749-4F82-83AE-38E41A50FBFA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62B2-43E3-45A0-A852-2ACEDEE7F6FA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714-7BD6-46D9-B552-E06CAEBD3061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C429-FEC3-47BA-BCF9-A7F7790918E8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0815-7557-4AFB-BF64-AD6B141C9447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CEDA-EBFE-4D12-A0AD-1F298E8B655A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CE42-9509-4D75-97D2-02C8CAFBC01D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0CB5-E857-4F42-8A14-C53FE789B923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25D2-6A8B-4367-910F-7E720E3A4B1C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FD69-C757-447D-8B32-55FC330DA6F5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814D-8DE1-4A21-819D-91A4B07A84A4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0162-C0B1-4758-B8B0-79139BB101B5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gadeeshaiahv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4399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V. S. </a:t>
            </a:r>
            <a:r>
              <a:rPr lang="en-US" sz="3200" b="1" dirty="0" err="1" smtClean="0">
                <a:solidFill>
                  <a:srgbClr val="002060"/>
                </a:solidFill>
                <a:latin typeface="Bookman Old Style" pitchFamily="18" charset="0"/>
              </a:rPr>
              <a:t>JAGADEESHAIAH.MSc.Mphil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.</a:t>
            </a:r>
            <a:endParaRPr lang="en-IN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895600"/>
          </a:xfrm>
        </p:spPr>
        <p:txBody>
          <a:bodyPr>
            <a:normAutofit fontScale="85000" lnSpcReduction="20000"/>
          </a:bodyPr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LECTURER IN CHEMISTRY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GOVT.P.U.COLLEGE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B.H.ROAD,ARSIKERE-573 103</a:t>
            </a:r>
          </a:p>
          <a:p>
            <a:r>
              <a:rPr lang="en-US" dirty="0" smtClean="0">
                <a:hlinkClick r:id="rId3"/>
              </a:rPr>
              <a:t>jagadeeshaiahvs@gmail.com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9741-1234-68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JAGADEESHAIAH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     G.P.U.COLLEGE,  ARSIKERE,  9741-123468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1.	“CO” under pressure reacts with solid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itchFamily="34" charset="0"/>
              </a:rPr>
              <a:t>NaOH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to form </a:t>
            </a:r>
            <a: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1)	Na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CO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			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	2)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HCOONa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endParaRPr lang="en-IN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	Sodium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corbonyl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4)	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SodiumAcetalide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92D050"/>
                </a:solidFill>
              </a:rPr>
              <a:t>Ans</a:t>
            </a:r>
            <a:r>
              <a:rPr lang="en-US" dirty="0" smtClean="0">
                <a:solidFill>
                  <a:srgbClr val="92D05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CO +</a:t>
            </a:r>
            <a:r>
              <a:rPr lang="en-US" dirty="0" err="1" smtClean="0">
                <a:solidFill>
                  <a:srgbClr val="00B0F0"/>
                </a:solidFill>
              </a:rPr>
              <a:t>NaOH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smtClean="0"/>
              <a:t>               </a:t>
            </a:r>
            <a:r>
              <a:rPr lang="en-US" dirty="0" err="1" smtClean="0">
                <a:solidFill>
                  <a:srgbClr val="C00000"/>
                </a:solidFill>
              </a:rPr>
              <a:t>HCOONa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				(Sodium </a:t>
            </a:r>
            <a:r>
              <a:rPr lang="en-US" dirty="0" err="1" smtClean="0">
                <a:solidFill>
                  <a:srgbClr val="C00000"/>
                </a:solidFill>
              </a:rPr>
              <a:t>methanoate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IN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48006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76400" y="6172200"/>
            <a:ext cx="5791200" cy="549275"/>
          </a:xfrm>
        </p:spPr>
        <p:txBody>
          <a:bodyPr/>
          <a:lstStyle/>
          <a:p>
            <a:r>
              <a:rPr lang="en-US" sz="1400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sz="1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2.During electrolysis of fused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NaCl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the anode reaction is 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1)Oxidation of Na</a:t>
            </a:r>
            <a:r>
              <a:rPr lang="en-US" baseline="30000" dirty="0" smtClean="0">
                <a:solidFill>
                  <a:srgbClr val="00B0F0"/>
                </a:solidFill>
                <a:latin typeface="Arial Rounded MT Bold" pitchFamily="34" charset="0"/>
              </a:rPr>
              <a:t>+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	 </a:t>
            </a:r>
            <a:r>
              <a:rPr lang="en-US" dirty="0" smtClean="0">
                <a:latin typeface="Arial Rounded MT Bold" pitchFamily="34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2)Reduction of Na</a:t>
            </a:r>
            <a:r>
              <a:rPr lang="en-US" baseline="30000" dirty="0" smtClean="0">
                <a:solidFill>
                  <a:srgbClr val="002060"/>
                </a:solidFill>
                <a:latin typeface="Arial Rounded MT Bold" pitchFamily="34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endParaRPr lang="en-IN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3)Oxidation of 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Cl</a:t>
            </a:r>
            <a:r>
              <a:rPr lang="en-US" baseline="30000" dirty="0" smtClean="0">
                <a:solidFill>
                  <a:srgbClr val="FFC000"/>
                </a:solidFill>
                <a:latin typeface="Arial Rounded MT Bold" pitchFamily="34" charset="0"/>
              </a:rPr>
              <a:t>–</a:t>
            </a:r>
            <a:r>
              <a:rPr lang="en-US" dirty="0" smtClean="0">
                <a:latin typeface="Arial Rounded MT Bold" pitchFamily="34" charset="0"/>
              </a:rPr>
              <a:t> 	    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4)Reduction 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Cl</a:t>
            </a:r>
            <a:r>
              <a:rPr lang="en-US" baseline="30000" dirty="0" smtClean="0">
                <a:solidFill>
                  <a:srgbClr val="7030A0"/>
                </a:solidFill>
                <a:latin typeface="Arial Rounded MT Bold" pitchFamily="34" charset="0"/>
              </a:rPr>
              <a:t>–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endParaRPr lang="en-IN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 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		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: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(3) Oxidation of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Cl</a:t>
            </a:r>
            <a:r>
              <a:rPr lang="en-US" baseline="30000" dirty="0" smtClean="0">
                <a:solidFill>
                  <a:srgbClr val="00B050"/>
                </a:solidFill>
                <a:latin typeface="Arial Rounded MT Bold" pitchFamily="34" charset="0"/>
              </a:rPr>
              <a:t>–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IN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51054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3.An unusual species is formed when Sodium metal is dissolved in liquid ammonia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1)  H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latin typeface="Arial Rounded MT Bold" pitchFamily="34" charset="0"/>
              </a:rPr>
              <a:t>			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2)  NH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4</a:t>
            </a:r>
            <a:r>
              <a:rPr lang="en-US" baseline="30000" dirty="0" smtClean="0">
                <a:solidFill>
                  <a:srgbClr val="0070C0"/>
                </a:solidFill>
                <a:latin typeface="Arial Rounded MT Bold" pitchFamily="34" charset="0"/>
              </a:rPr>
              <a:t>+</a:t>
            </a:r>
            <a:r>
              <a:rPr lang="en-US" dirty="0" smtClean="0">
                <a:latin typeface="Arial Rounded MT Bold" pitchFamily="34" charset="0"/>
              </a:rPr>
              <a:t>    	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  e</a:t>
            </a:r>
            <a:r>
              <a:rPr lang="en-US" baseline="30000" dirty="0" smtClean="0">
                <a:solidFill>
                  <a:srgbClr val="FFC000"/>
                </a:solidFill>
                <a:latin typeface="Arial Rounded MT Bold" pitchFamily="34" charset="0"/>
              </a:rPr>
              <a:t>–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(NH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)	</a:t>
            </a:r>
            <a:r>
              <a:rPr lang="en-US" dirty="0" smtClean="0">
                <a:latin typeface="Arial Rounded MT Bold" pitchFamily="34" charset="0"/>
              </a:rPr>
              <a:t>   		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  NH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baseline="30000" dirty="0" smtClean="0">
                <a:solidFill>
                  <a:srgbClr val="C00000"/>
                </a:solidFill>
                <a:latin typeface="Arial Rounded MT Bold" pitchFamily="34" charset="0"/>
              </a:rPr>
              <a:t>–</a:t>
            </a:r>
            <a:endParaRPr lang="en-IN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  e</a:t>
            </a:r>
            <a:r>
              <a:rPr lang="en-US" baseline="30000" dirty="0" smtClean="0">
                <a:solidFill>
                  <a:srgbClr val="00B050"/>
                </a:solidFill>
                <a:latin typeface="Arial Rounded MT Bold" pitchFamily="34" charset="0"/>
              </a:rPr>
              <a:t>–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(NH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)</a:t>
            </a:r>
            <a:r>
              <a:rPr lang="en-US" dirty="0" smtClean="0">
                <a:latin typeface="Arial Rounded MT Bold" pitchFamily="34" charset="0"/>
              </a:rPr>
              <a:t>	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6248400" cy="44132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4.A solution of sodium metal in liquid ammonia is strongly reducing due to the presence of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1)sodium atom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2)sodium hydroxide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3)sodium amide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4)solvated electron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4)solvated electron</a:t>
            </a:r>
          </a:p>
          <a:p>
            <a:pPr>
              <a:buNone/>
            </a:pP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096000"/>
            <a:ext cx="6934200" cy="51752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5.In Nelson’s process for manufacture of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NaoH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the cathode and Anode are separated by asbestos diaphragm  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1)To prevent reaction between </a:t>
            </a:r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NaOH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and Cl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2</a:t>
            </a:r>
            <a:endParaRPr lang="en-IN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2)To increase the yield of products 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3)To prevent mixing of 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NaCl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and 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NaOH</a:t>
            </a:r>
            <a:endParaRPr lang="en-IN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4)To prevent reaction between products formed during electrolysis.</a:t>
            </a:r>
            <a:endParaRPr lang="en-IN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4)To prevent reaction between products formed during electrolysis.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57912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</a:t>
            </a:r>
          </a:p>
          <a:p>
            <a:r>
              <a:rPr lang="en-US" b="1" dirty="0" smtClean="0">
                <a:latin typeface="Arial Black" pitchFamily="34" charset="0"/>
              </a:rPr>
              <a:t>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6.Steam is passed through the tank in Nelson’s cells</a:t>
            </a:r>
            <a:r>
              <a:rPr lang="en-IN" sz="3200" dirty="0" smtClean="0">
                <a:latin typeface="Arial Rounded MT Bold" pitchFamily="34" charset="0"/>
              </a:rPr>
              <a:t/>
            </a:r>
            <a:br>
              <a:rPr lang="en-IN" sz="3200" dirty="0" smtClean="0">
                <a:latin typeface="Arial Rounded MT Bold" pitchFamily="34" charset="0"/>
              </a:rPr>
            </a:br>
            <a:endParaRPr lang="en-IN" sz="32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1)To keep electrolyte warm </a:t>
            </a:r>
            <a:endParaRPr lang="en-IN" dirty="0" smtClean="0">
              <a:solidFill>
                <a:srgbClr val="92D05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2)The keep pores of U-tube open 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3)Both </a:t>
            </a:r>
            <a:r>
              <a:rPr lang="en-US" dirty="0" smtClean="0">
                <a:latin typeface="Arial Rounded MT Bold" pitchFamily="34" charset="0"/>
              </a:rPr>
              <a:t>		4)None</a:t>
            </a:r>
            <a:endParaRPr lang="en-IN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3)Both 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71628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</a:t>
            </a:r>
          </a:p>
          <a:p>
            <a:r>
              <a:rPr lang="en-US" b="1" dirty="0" smtClean="0">
                <a:latin typeface="Arial Black" pitchFamily="34" charset="0"/>
              </a:rPr>
              <a:t>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7.Electrolysis of brine produce </a:t>
            </a:r>
            <a:r>
              <a:rPr lang="en-IN" sz="36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6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1)H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and Cl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	</a:t>
            </a: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   2)Cl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and Na </a:t>
            </a:r>
          </a:p>
          <a:p>
            <a:pPr>
              <a:buNone/>
            </a:pPr>
            <a:endParaRPr lang="en-IN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3)Cl</a:t>
            </a:r>
            <a:r>
              <a:rPr lang="en-US" baseline="-25000" dirty="0" smtClean="0">
                <a:solidFill>
                  <a:srgbClr val="92D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 and </a:t>
            </a:r>
            <a:r>
              <a:rPr lang="en-US" dirty="0" err="1" smtClean="0">
                <a:solidFill>
                  <a:srgbClr val="92D050"/>
                </a:solidFill>
                <a:latin typeface="Arial Rounded MT Bold" pitchFamily="34" charset="0"/>
              </a:rPr>
              <a:t>NaOH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	  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4)Cl</a:t>
            </a:r>
            <a:r>
              <a:rPr lang="en-US" baseline="-25000" dirty="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, H</a:t>
            </a:r>
            <a:r>
              <a:rPr lang="en-US" baseline="-25000" dirty="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and 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NaOH</a:t>
            </a:r>
            <a:endParaRPr lang="en-IN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4)Cl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, H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and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NaOH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71628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8.In the manufacture of NH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by Haber’s process ,	conditions for maximum yield is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1)Increasing and both temperature and pressure 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2)Decreasing both temperature and pressure </a:t>
            </a:r>
            <a:endParaRPr lang="en-IN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3)Increasing temperature and decreasing pressure 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 Rounded MT Bold" pitchFamily="34" charset="0"/>
              </a:rPr>
              <a:t>4)Decreasing temperature and increasing the pressure </a:t>
            </a:r>
            <a:endParaRPr lang="en-IN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 Rounded MT Bold" pitchFamily="34" charset="0"/>
              </a:rPr>
              <a:t> 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:4)Decreasing temperature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and increasing the pressure 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dirty="0" smtClean="0">
              <a:latin typeface="Arial Rounded MT Bold" pitchFamily="34" charset="0"/>
            </a:endParaRPr>
          </a:p>
          <a:p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324600"/>
            <a:ext cx="6629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9.Metallic hydroxide that can dissolve in 	excess of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NaOH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is 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	Al(OH)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			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2)Ca(OH)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2</a:t>
            </a:r>
            <a:endParaRPr lang="en-IN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3)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	Cu(OH)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			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Mn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(OH)</a:t>
            </a:r>
            <a:r>
              <a:rPr lang="en-US" baseline="-25000" dirty="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IN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 </a:t>
            </a:r>
            <a:endParaRPr lang="en-IN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 1)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Al(OH)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	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70866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10.Ammonia  is manufactured by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	1)Solvay’s process</a:t>
            </a: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	2)Nelson’s process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	3)Haber’s process       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	4)Contact </a:t>
            </a:r>
            <a:r>
              <a:rPr lang="en-US" dirty="0" err="1" smtClean="0">
                <a:solidFill>
                  <a:srgbClr val="00B0F0"/>
                </a:solidFill>
                <a:latin typeface="Arial Rounded MT Bold" pitchFamily="34" charset="0"/>
              </a:rPr>
              <a:t>procerss</a:t>
            </a: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3)Haber’s process        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6858000" cy="3206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6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Industrially </a:t>
            </a:r>
            <a:r>
              <a:rPr lang="en-US" sz="6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important compounds</a:t>
            </a:r>
            <a:endParaRPr lang="en-IN" sz="6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64770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</a:t>
            </a:r>
            <a:r>
              <a:rPr lang="en-US" b="1" dirty="0" smtClean="0">
                <a:latin typeface="Arial Black" pitchFamily="34" charset="0"/>
              </a:rPr>
              <a:t>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11.The drying agent for NH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is 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1)	Na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CO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		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2)Con.H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SO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4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3)	Quick lime (</a:t>
            </a:r>
            <a:r>
              <a:rPr lang="en-US" dirty="0" err="1" smtClean="0">
                <a:solidFill>
                  <a:srgbClr val="92D050"/>
                </a:solidFill>
                <a:latin typeface="Arial Rounded MT Bold" pitchFamily="34" charset="0"/>
              </a:rPr>
              <a:t>CaO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)</a:t>
            </a: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4) 	 Anhydrous Calcium chloride </a:t>
            </a:r>
            <a:endParaRPr lang="en-IN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Ans</a:t>
            </a:r>
            <a:r>
              <a:rPr lang="en-US" dirty="0" smtClean="0">
                <a:latin typeface="Arial Rounded MT Bold" pitchFamily="34" charset="0"/>
              </a:rPr>
              <a:t>:3)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Quick lime (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CaO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)</a:t>
            </a: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67056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12.Effect of increase of temperature on 	equilibrium in 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+  3H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	     2NH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+ Heat 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1)Equilibrium is shifted to the left </a:t>
            </a:r>
            <a:endParaRPr lang="en-IN" dirty="0" smtClean="0">
              <a:solidFill>
                <a:srgbClr val="92D05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2)Equilibrium shifted to the right</a:t>
            </a:r>
            <a:endParaRPr lang="en-IN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3)Equilibrium is unaltered 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4)Reaction rate does not change </a:t>
            </a:r>
            <a:endParaRPr lang="en-IN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:1)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Equilibrium is shifted to the left 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5200" y="1371600"/>
            <a:ext cx="1371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90600" y="6324600"/>
            <a:ext cx="6705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13. A white crystalline solid was heated with conc. 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.Colourless gaseous product was collected in a jar. The upper portion burned with a pale blue flame and the lower portion turns lime water milky .The crystalline solid is 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b="1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   1)Na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CO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 		         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2)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HCOONa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3)H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C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O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4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.2H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O </a:t>
            </a: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4)C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12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H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22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11</a:t>
            </a:r>
            <a:endParaRPr lang="en-IN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 	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3)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H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O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.2H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O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324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14.Oleum is</a:t>
            </a:r>
            <a:endParaRPr lang="en-IN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1)60% H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SO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.	</a:t>
            </a:r>
            <a:r>
              <a:rPr lang="en-US" dirty="0" smtClean="0">
                <a:latin typeface="Arial Rounded MT Bold" pitchFamily="34" charset="0"/>
              </a:rPr>
              <a:t>	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2)Fuming </a:t>
            </a:r>
            <a:r>
              <a:rPr lang="en-US" dirty="0" err="1" smtClean="0">
                <a:latin typeface="Arial Rounded MT Bold" pitchFamily="34" charset="0"/>
              </a:rPr>
              <a:t>sulphuric</a:t>
            </a:r>
            <a:r>
              <a:rPr lang="en-US" dirty="0" smtClean="0">
                <a:latin typeface="Arial Rounded MT Bold" pitchFamily="34" charset="0"/>
              </a:rPr>
              <a:t> acid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3)Oil of vitriol</a:t>
            </a: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4)dil.H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SO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4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:2)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Fuming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sulphuric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acid(H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S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O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7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)</a:t>
            </a: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63246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15.2SO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+ 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2SO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+ 185.2 kJ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According to 	Le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Chatelier’s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principle, best yields of 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are obtained using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en-US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1)High pressure and high temperature </a:t>
            </a:r>
            <a:endParaRPr lang="en-IN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 Rounded MT Bold" pitchFamily="34" charset="0"/>
              </a:rPr>
              <a:t>2)High pressure and low temperature </a:t>
            </a:r>
            <a:endParaRPr lang="en-IN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3)Low pressure and high temperature 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4)Low pressure and low temperature</a:t>
            </a:r>
            <a:endParaRPr lang="en-IN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 2)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High pressure and low 			   temperature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IN" dirty="0" smtClean="0">
              <a:latin typeface="Arial Rounded MT Bold" pitchFamily="34" charset="0"/>
            </a:endParaRP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457200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67818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16. Reaction of conc. 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with sugar is called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1)	Hydrolysis</a:t>
            </a:r>
            <a:r>
              <a:rPr lang="en-US" dirty="0" smtClean="0">
                <a:latin typeface="Arial Rounded MT Bold" pitchFamily="34" charset="0"/>
              </a:rPr>
              <a:t>	     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2)Hydration </a:t>
            </a:r>
            <a:endParaRPr lang="en-IN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3)	Dehydration 	    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Decolourisation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endParaRPr lang="en-IN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3)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Dehydration 	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7086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17. What is the structure (geometry) of orange red product formed on reaction of</a:t>
            </a:r>
            <a:r>
              <a:rPr lang="en-US" sz="3600" dirty="0" smtClean="0">
                <a:solidFill>
                  <a:srgbClr val="FFC000"/>
                </a:solidFill>
                <a:latin typeface="Arial Rounded MT Bold" pitchFamily="34" charset="0"/>
              </a:rPr>
              <a:t> K</a:t>
            </a:r>
            <a:r>
              <a:rPr lang="en-US" sz="3600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2</a:t>
            </a:r>
            <a:r>
              <a:rPr lang="en-US" sz="3600" dirty="0" smtClean="0">
                <a:solidFill>
                  <a:srgbClr val="FFC000"/>
                </a:solidFill>
                <a:latin typeface="Arial Rounded MT Bold" pitchFamily="34" charset="0"/>
              </a:rPr>
              <a:t>Cr</a:t>
            </a:r>
            <a:r>
              <a:rPr lang="en-US" sz="3600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2</a:t>
            </a:r>
            <a:r>
              <a:rPr lang="en-US" sz="3600" dirty="0" smtClean="0">
                <a:solidFill>
                  <a:srgbClr val="FFC000"/>
                </a:solidFill>
                <a:latin typeface="Arial Rounded MT Bold" pitchFamily="34" charset="0"/>
              </a:rPr>
              <a:t>O</a:t>
            </a:r>
            <a:r>
              <a:rPr lang="en-US" sz="3600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7</a:t>
            </a:r>
            <a:r>
              <a:rPr lang="en-US" sz="3600" dirty="0" smtClean="0">
                <a:solidFill>
                  <a:srgbClr val="FFC000"/>
                </a:solidFill>
                <a:latin typeface="Arial Rounded MT Bold" pitchFamily="34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+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itchFamily="34" charset="0"/>
              </a:rPr>
              <a:t>conc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H</a:t>
            </a:r>
            <a:r>
              <a:rPr lang="en-US" sz="3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SO</a:t>
            </a:r>
            <a:r>
              <a:rPr lang="en-US" sz="3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+ Rock salt </a:t>
            </a:r>
            <a: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C000"/>
                </a:solidFill>
                <a:latin typeface="Arial Rounded MT Bold" pitchFamily="34" charset="0"/>
              </a:rPr>
              <a:t>1)</a:t>
            </a:r>
            <a:r>
              <a:rPr lang="en-US" sz="3200" dirty="0" err="1" smtClean="0">
                <a:solidFill>
                  <a:srgbClr val="FFC000"/>
                </a:solidFill>
                <a:latin typeface="Arial Rounded MT Bold" pitchFamily="34" charset="0"/>
              </a:rPr>
              <a:t>Trigonal</a:t>
            </a:r>
            <a:r>
              <a:rPr lang="en-US" sz="3200" dirty="0" smtClean="0">
                <a:solidFill>
                  <a:srgbClr val="FFC000"/>
                </a:solidFill>
                <a:latin typeface="Arial Rounded MT Bold" pitchFamily="34" charset="0"/>
              </a:rPr>
              <a:t> planar </a:t>
            </a:r>
          </a:p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Rounded MT Bold" pitchFamily="34" charset="0"/>
              </a:rPr>
              <a:t>2)Square planar </a:t>
            </a:r>
            <a:endParaRPr lang="en-IN" sz="32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 Rounded MT Bold" pitchFamily="34" charset="0"/>
              </a:rPr>
              <a:t>3)Tetrahedral 	</a:t>
            </a:r>
          </a:p>
          <a:p>
            <a:pPr>
              <a:buNone/>
            </a:pPr>
            <a:r>
              <a:rPr lang="en-US" sz="3200" dirty="0" smtClean="0">
                <a:solidFill>
                  <a:srgbClr val="7030A0"/>
                </a:solidFill>
                <a:latin typeface="Arial Rounded MT Bold" pitchFamily="34" charset="0"/>
              </a:rPr>
              <a:t>4)Octahedral</a:t>
            </a:r>
            <a:endParaRPr lang="en-IN" sz="32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Ans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3)Tetrahedral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	</a:t>
            </a:r>
            <a:endParaRPr lang="en-IN" dirty="0" smtClean="0"/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Note</a:t>
            </a:r>
            <a:r>
              <a:rPr lang="en-US" sz="3200" dirty="0" smtClean="0"/>
              <a:t>: </a:t>
            </a:r>
            <a:r>
              <a:rPr lang="en-US" sz="3200" b="1" i="1" dirty="0" smtClean="0">
                <a:solidFill>
                  <a:srgbClr val="7030A0"/>
                </a:solidFill>
              </a:rPr>
              <a:t>Chromyl chloride test is not answered  by water insoluble salts like HgCl</a:t>
            </a:r>
            <a:r>
              <a:rPr lang="en-US" sz="3200" b="1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3200" b="1" i="1" dirty="0" smtClean="0">
                <a:solidFill>
                  <a:srgbClr val="7030A0"/>
                </a:solidFill>
              </a:rPr>
              <a:t>,SnCl</a:t>
            </a:r>
            <a:r>
              <a:rPr lang="en-US" sz="3200" b="1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3200" b="1" i="1" dirty="0" smtClean="0">
                <a:solidFill>
                  <a:srgbClr val="7030A0"/>
                </a:solidFill>
              </a:rPr>
              <a:t>,PbCl</a:t>
            </a:r>
            <a:r>
              <a:rPr lang="en-US" sz="3200" b="1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3200" b="1" i="1" dirty="0" smtClean="0"/>
              <a:t>..</a:t>
            </a:r>
            <a:endParaRPr lang="en-IN" sz="32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6629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18.In Contact process of manufacture of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sulphuric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acid, Impurity oxides of Arsenic is removed by </a:t>
            </a:r>
            <a:r>
              <a:rPr lang="en-IN" sz="3200" dirty="0" smtClean="0">
                <a:solidFill>
                  <a:srgbClr val="FF0000"/>
                </a:solidFill>
              </a:rPr>
              <a:t/>
            </a:r>
            <a:br>
              <a:rPr lang="en-IN" sz="3200" dirty="0" smtClean="0">
                <a:solidFill>
                  <a:srgbClr val="FF0000"/>
                </a:solidFill>
              </a:rPr>
            </a:b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1)Al(OH)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		</a:t>
            </a: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2)Cr(OH)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3</a:t>
            </a:r>
            <a:endParaRPr lang="en-IN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3)Fe (OH)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		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4)Fe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O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3</a:t>
            </a:r>
            <a:endParaRPr lang="en-IN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 </a:t>
            </a:r>
            <a:endParaRPr lang="en-IN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3)Fe(OH)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	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67056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19.In the manufacture of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sulphuric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acid by Contact process ,Tyndall box is used to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1)Remove impurities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2)Filter dust  particles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3)Test the presence of dust particles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4)Convert SO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 TO SO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Ans: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3)Test the presence of dust 		particles</a:t>
            </a:r>
          </a:p>
          <a:p>
            <a:pPr>
              <a:buNone/>
            </a:pPr>
            <a:endParaRPr lang="en-IN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7086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20.	When excess of PCl</a:t>
            </a:r>
            <a:r>
              <a:rPr lang="en-US" sz="3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5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reacts with conc. H</a:t>
            </a:r>
            <a:r>
              <a:rPr lang="en-US" sz="3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SO</a:t>
            </a:r>
            <a:r>
              <a:rPr lang="en-US" sz="3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it gives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latin typeface="Arial Rounded MT Bold" pitchFamily="34" charset="0"/>
              </a:rPr>
              <a:t>1)</a:t>
            </a:r>
            <a:r>
              <a:rPr lang="en-US" dirty="0" err="1" smtClean="0">
                <a:latin typeface="Arial Rounded MT Bold" pitchFamily="34" charset="0"/>
              </a:rPr>
              <a:t>Chloro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sulphonic</a:t>
            </a:r>
            <a:r>
              <a:rPr lang="en-US" dirty="0" smtClean="0">
                <a:latin typeface="Arial Rounded MT Bold" pitchFamily="34" charset="0"/>
              </a:rPr>
              <a:t> acid </a:t>
            </a:r>
            <a:endParaRPr lang="en-IN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2)</a:t>
            </a:r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Thionyl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chloride </a:t>
            </a:r>
            <a:r>
              <a:rPr lang="en-US" dirty="0" smtClean="0">
                <a:latin typeface="Arial Rounded MT Bold" pitchFamily="34" charset="0"/>
              </a:rPr>
              <a:t>	</a:t>
            </a:r>
            <a:endParaRPr lang="en-IN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Sulphuryl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chloride 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Sulphurous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acid 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 </a:t>
            </a:r>
            <a:endParaRPr lang="en-IN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Sulphuryl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chloride (SO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Cl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)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6781800" cy="396875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I.Manufacture</a:t>
            </a:r>
            <a:r>
              <a:rPr lang="en-US" sz="3600" b="1" i="1" dirty="0" smtClean="0">
                <a:solidFill>
                  <a:srgbClr val="FF0000"/>
                </a:solidFill>
              </a:rPr>
              <a:t> of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NaOH</a:t>
            </a:r>
            <a:r>
              <a:rPr lang="en-US" sz="3600" b="1" i="1" dirty="0" smtClean="0">
                <a:solidFill>
                  <a:srgbClr val="FF0000"/>
                </a:solidFill>
              </a:rPr>
              <a:t>-Nelson’s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proces</a:t>
            </a:r>
            <a:endParaRPr lang="en-IN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2800" b="1" dirty="0" smtClean="0">
                <a:solidFill>
                  <a:srgbClr val="FF0000"/>
                </a:solidFill>
              </a:rPr>
              <a:t>		</a:t>
            </a:r>
            <a:r>
              <a:rPr lang="en-US" sz="12800" b="1" dirty="0" err="1" smtClean="0">
                <a:solidFill>
                  <a:srgbClr val="0070C0"/>
                </a:solidFill>
              </a:rPr>
              <a:t>NaCl</a:t>
            </a:r>
            <a:r>
              <a:rPr lang="en-US" sz="12800" b="1" dirty="0" smtClean="0">
                <a:solidFill>
                  <a:srgbClr val="0070C0"/>
                </a:solidFill>
              </a:rPr>
              <a:t>             Na</a:t>
            </a:r>
            <a:r>
              <a:rPr lang="en-US" sz="12800" b="1" baseline="30000" dirty="0" smtClean="0">
                <a:solidFill>
                  <a:srgbClr val="0070C0"/>
                </a:solidFill>
              </a:rPr>
              <a:t>+</a:t>
            </a:r>
            <a:r>
              <a:rPr lang="en-US" sz="12800" b="1" dirty="0" smtClean="0">
                <a:solidFill>
                  <a:srgbClr val="0070C0"/>
                </a:solidFill>
              </a:rPr>
              <a:t> +</a:t>
            </a:r>
            <a:r>
              <a:rPr lang="en-US" sz="12800" b="1" dirty="0" err="1" smtClean="0">
                <a:solidFill>
                  <a:srgbClr val="0070C0"/>
                </a:solidFill>
              </a:rPr>
              <a:t>Cl</a:t>
            </a:r>
            <a:r>
              <a:rPr lang="en-US" sz="12800" b="1" baseline="30000" dirty="0" smtClean="0">
                <a:solidFill>
                  <a:srgbClr val="0070C0"/>
                </a:solidFill>
              </a:rPr>
              <a:t>-</a:t>
            </a:r>
            <a:endParaRPr lang="en-US" sz="1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2800" b="1" dirty="0" smtClean="0">
                <a:solidFill>
                  <a:srgbClr val="0070C0"/>
                </a:solidFill>
              </a:rPr>
              <a:t>		H</a:t>
            </a:r>
            <a:r>
              <a:rPr lang="en-US" sz="12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12800" b="1" dirty="0" smtClean="0">
                <a:solidFill>
                  <a:srgbClr val="0070C0"/>
                </a:solidFill>
              </a:rPr>
              <a:t>O           H</a:t>
            </a:r>
            <a:r>
              <a:rPr lang="en-US" sz="12800" b="1" baseline="30000" dirty="0" smtClean="0">
                <a:solidFill>
                  <a:srgbClr val="0070C0"/>
                </a:solidFill>
              </a:rPr>
              <a:t>+</a:t>
            </a:r>
            <a:r>
              <a:rPr lang="en-US" sz="12800" b="1" dirty="0" smtClean="0">
                <a:solidFill>
                  <a:srgbClr val="0070C0"/>
                </a:solidFill>
              </a:rPr>
              <a:t> + OH</a:t>
            </a:r>
            <a:r>
              <a:rPr lang="en-US" sz="12800" b="1" baseline="30000" dirty="0" smtClean="0">
                <a:solidFill>
                  <a:srgbClr val="0070C0"/>
                </a:solidFill>
              </a:rPr>
              <a:t>-</a:t>
            </a:r>
          </a:p>
          <a:p>
            <a:r>
              <a:rPr lang="en-US" sz="12800" dirty="0" smtClean="0"/>
              <a:t> A solution of </a:t>
            </a:r>
            <a:r>
              <a:rPr lang="en-US" sz="12800" dirty="0" smtClean="0"/>
              <a:t>sodium </a:t>
            </a:r>
            <a:r>
              <a:rPr lang="en-US" sz="12800" dirty="0" smtClean="0"/>
              <a:t>chloride in water contains </a:t>
            </a:r>
            <a:r>
              <a:rPr lang="en-US" sz="12800" dirty="0" err="1" smtClean="0"/>
              <a:t>Na</a:t>
            </a:r>
            <a:r>
              <a:rPr lang="en-US" sz="12800" baseline="30000" dirty="0" err="1" smtClean="0"/>
              <a:t>+</a:t>
            </a:r>
            <a:r>
              <a:rPr lang="en-US" sz="12800" dirty="0" err="1" smtClean="0"/>
              <a:t>,Cl</a:t>
            </a:r>
            <a:r>
              <a:rPr lang="en-US" sz="12800" baseline="30000" dirty="0" err="1" smtClean="0"/>
              <a:t>-</a:t>
            </a:r>
            <a:r>
              <a:rPr lang="en-US" sz="12800" dirty="0" err="1" smtClean="0"/>
              <a:t>,H</a:t>
            </a:r>
            <a:r>
              <a:rPr lang="en-US" sz="12800" baseline="30000" dirty="0" smtClean="0"/>
              <a:t>+</a:t>
            </a:r>
            <a:r>
              <a:rPr lang="en-US" sz="12800" dirty="0" smtClean="0"/>
              <a:t> and OH</a:t>
            </a:r>
            <a:r>
              <a:rPr lang="en-US" sz="12800" baseline="30000" dirty="0" smtClean="0"/>
              <a:t>-</a:t>
            </a:r>
          </a:p>
          <a:p>
            <a:r>
              <a:rPr lang="en-US" sz="12800" dirty="0" smtClean="0">
                <a:solidFill>
                  <a:srgbClr val="FFC000"/>
                </a:solidFill>
              </a:rPr>
              <a:t>During electrolysis, only H</a:t>
            </a:r>
            <a:r>
              <a:rPr lang="en-US" sz="12800" baseline="30000" dirty="0" smtClean="0">
                <a:solidFill>
                  <a:srgbClr val="FFC000"/>
                </a:solidFill>
              </a:rPr>
              <a:t>+</a:t>
            </a:r>
            <a:r>
              <a:rPr lang="en-US" sz="12800" dirty="0" smtClean="0">
                <a:solidFill>
                  <a:srgbClr val="FFC000"/>
                </a:solidFill>
              </a:rPr>
              <a:t> ion discharge at cathode .similarly only </a:t>
            </a:r>
            <a:r>
              <a:rPr lang="en-US" sz="12800" dirty="0" err="1" smtClean="0">
                <a:solidFill>
                  <a:srgbClr val="FFC000"/>
                </a:solidFill>
              </a:rPr>
              <a:t>Cl</a:t>
            </a:r>
            <a:r>
              <a:rPr lang="en-US" sz="12800" baseline="30000" dirty="0" smtClean="0">
                <a:solidFill>
                  <a:srgbClr val="FFC000"/>
                </a:solidFill>
              </a:rPr>
              <a:t>-</a:t>
            </a:r>
            <a:r>
              <a:rPr lang="en-US" sz="12800" dirty="0" smtClean="0">
                <a:solidFill>
                  <a:srgbClr val="FFC000"/>
                </a:solidFill>
              </a:rPr>
              <a:t> is oxidized at anode</a:t>
            </a:r>
          </a:p>
          <a:p>
            <a:r>
              <a:rPr lang="en-US" sz="12800" dirty="0" smtClean="0">
                <a:solidFill>
                  <a:srgbClr val="00B050"/>
                </a:solidFill>
              </a:rPr>
              <a:t>The solution become richer in Na</a:t>
            </a:r>
            <a:r>
              <a:rPr lang="en-US" sz="12800" baseline="30000" dirty="0" smtClean="0">
                <a:solidFill>
                  <a:srgbClr val="00B050"/>
                </a:solidFill>
              </a:rPr>
              <a:t>+</a:t>
            </a:r>
            <a:r>
              <a:rPr lang="en-US" sz="12800" dirty="0" smtClean="0">
                <a:solidFill>
                  <a:srgbClr val="00B050"/>
                </a:solidFill>
              </a:rPr>
              <a:t> &amp; OH</a:t>
            </a:r>
            <a:r>
              <a:rPr lang="en-US" sz="12800" baseline="30000" dirty="0" smtClean="0">
                <a:solidFill>
                  <a:srgbClr val="00B050"/>
                </a:solidFill>
              </a:rPr>
              <a:t>-</a:t>
            </a:r>
            <a:r>
              <a:rPr lang="en-US" sz="12800" dirty="0" smtClean="0">
                <a:solidFill>
                  <a:srgbClr val="00B050"/>
                </a:solidFill>
              </a:rPr>
              <a:t> ions</a:t>
            </a:r>
          </a:p>
          <a:p>
            <a:pPr>
              <a:buNone/>
            </a:pPr>
            <a:endParaRPr lang="en-US" sz="12800" dirty="0" smtClean="0"/>
          </a:p>
          <a:p>
            <a:endParaRPr lang="en-US" sz="128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1524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20574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47800" y="6324600"/>
            <a:ext cx="60960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447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21.    In the reaction 2Ag +H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b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Ag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+ 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+2H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O, 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sulphuric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acid act as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1)An 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oxidising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agent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2)A reducing agent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3)A catalyst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4)A dehydrating agent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:1)An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oxidising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agent</a:t>
            </a:r>
          </a:p>
          <a:p>
            <a:pPr>
              <a:buNone/>
            </a:pP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914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7086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/>
            </a:r>
            <a:br>
              <a:rPr lang="en-US" sz="3200" dirty="0" smtClean="0">
                <a:latin typeface="Arial Rounded MT Bold" pitchFamily="34" charset="0"/>
              </a:rPr>
            </a:br>
            <a:r>
              <a:rPr lang="en-US" sz="3200" dirty="0" smtClean="0">
                <a:latin typeface="Arial Rounded MT Bold" pitchFamily="34" charset="0"/>
              </a:rPr>
              <a:t/>
            </a:r>
            <a:br>
              <a:rPr lang="en-US" sz="3200" dirty="0" smtClean="0"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22. When 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is treated with cold acidified 	K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Cr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solutions containing ether.  A Blue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colour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is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obtained.This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is due to  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1)Chromium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sulphate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		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2) K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CrO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4</a:t>
            </a:r>
            <a:endParaRPr lang="en-IN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3)</a:t>
            </a:r>
            <a:r>
              <a:rPr lang="en-US" dirty="0" err="1" smtClean="0">
                <a:solidFill>
                  <a:srgbClr val="00B0F0"/>
                </a:solidFill>
                <a:latin typeface="Arial Rounded MT Bold" pitchFamily="34" charset="0"/>
              </a:rPr>
              <a:t>Perchromic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acid </a:t>
            </a: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4) Chromium 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pentoxide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Perchromic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acid  (CrO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5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) has blue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colour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in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etherial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solution 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096000"/>
            <a:ext cx="7010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23.	A solutions of an inorganic salt has a lemon yellow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colour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.  It changes to orange in acid medium and it turns yellow when it is made 	alkaline 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1)	FeCl</a:t>
            </a:r>
            <a:r>
              <a:rPr lang="en-US" baseline="-25000" dirty="0" smtClean="0">
                <a:solidFill>
                  <a:srgbClr val="92D05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2)Cu(NO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)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2</a:t>
            </a:r>
            <a:endParaRPr lang="en-IN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3)	K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F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(CN)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6</a:t>
            </a:r>
            <a:r>
              <a:rPr lang="en-US" dirty="0" smtClean="0">
                <a:latin typeface="Arial Rounded MT Bold" pitchFamily="34" charset="0"/>
              </a:rPr>
              <a:t>	4)K</a:t>
            </a:r>
            <a:r>
              <a:rPr lang="en-US" baseline="-25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CrO</a:t>
            </a:r>
            <a:r>
              <a:rPr lang="en-US" baseline="-25000" dirty="0" smtClean="0">
                <a:latin typeface="Arial Rounded MT Bold" pitchFamily="34" charset="0"/>
              </a:rPr>
              <a:t>4</a:t>
            </a:r>
            <a:endParaRPr lang="en-IN" dirty="0" smtClean="0">
              <a:latin typeface="Arial Rounded MT Bold" pitchFamily="34" charset="0"/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4)K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CrO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4</a:t>
            </a:r>
            <a:endParaRPr lang="en-IN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7086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24.	The equilibrium                                 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 + Cr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2–         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        2H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+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+ 2CrO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2-</a:t>
            </a:r>
            <a: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IN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1)Exists in acidic medium </a:t>
            </a:r>
            <a:endParaRPr lang="en-IN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2)Exists in basic medium </a:t>
            </a:r>
            <a:endParaRPr lang="en-IN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 Rounded MT Bold" pitchFamily="34" charset="0"/>
              </a:rPr>
              <a:t>3)Exists in neural medium </a:t>
            </a:r>
            <a:endParaRPr lang="en-IN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4)Does not exist  </a:t>
            </a:r>
            <a:endParaRPr lang="en-IN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Ans</a:t>
            </a:r>
            <a:r>
              <a:rPr lang="en-US" b="1" dirty="0" smtClean="0"/>
              <a:t>: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Exists in basic medium 			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(pH=10.3)</a:t>
            </a:r>
            <a:endParaRPr lang="en-IN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990600"/>
            <a:ext cx="1371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019800"/>
            <a:ext cx="6477000" cy="36512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25.The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colour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and composition of Chromyl chloride are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1)Orange red, CrO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Cl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2)green,   CrCl</a:t>
            </a:r>
            <a:r>
              <a:rPr lang="en-US" baseline="-25000" dirty="0" smtClean="0">
                <a:latin typeface="Arial Rounded MT Bold" pitchFamily="34" charset="0"/>
              </a:rPr>
              <a:t>3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3)Orange red , CrO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3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4)Dark red, CrOCl</a:t>
            </a:r>
            <a:r>
              <a:rPr lang="en-US" baseline="-25000" dirty="0" smtClean="0">
                <a:latin typeface="Arial Rounded MT Bold" pitchFamily="34" charset="0"/>
              </a:rPr>
              <a:t>3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1)Orange red, CrO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Cl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65532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26.In the oxidation of hydrogen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sulphide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using acidified K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Cr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,The oxidation state of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sulphur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changes by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92D050"/>
                </a:solidFill>
                <a:latin typeface="Arial Rounded MT Bold" pitchFamily="34" charset="0"/>
              </a:rPr>
              <a:t>1)2 units        </a:t>
            </a:r>
            <a:r>
              <a:rPr lang="en-US" sz="3200" dirty="0" smtClean="0">
                <a:latin typeface="Arial Rounded MT Bold" pitchFamily="34" charset="0"/>
              </a:rPr>
              <a:t>		 </a:t>
            </a: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2)3 units</a:t>
            </a:r>
          </a:p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  <a:latin typeface="Arial Rounded MT Bold" pitchFamily="34" charset="0"/>
              </a:rPr>
              <a:t>3)1 unit</a:t>
            </a:r>
            <a:r>
              <a:rPr lang="en-US" sz="3200" dirty="0" smtClean="0">
                <a:latin typeface="Arial Rounded MT Bold" pitchFamily="34" charset="0"/>
              </a:rPr>
              <a:t>			</a:t>
            </a:r>
          </a:p>
          <a:p>
            <a:pPr>
              <a:buNone/>
            </a:pPr>
            <a:r>
              <a:rPr lang="en-US" sz="3200" dirty="0" smtClean="0">
                <a:solidFill>
                  <a:srgbClr val="7030A0"/>
                </a:solidFill>
                <a:latin typeface="Arial Rounded MT Bold" pitchFamily="34" charset="0"/>
              </a:rPr>
              <a:t>4)6 units</a:t>
            </a:r>
            <a:endParaRPr lang="en-IN" sz="32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752600"/>
            <a:ext cx="5715000" cy="44497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>
                <a:latin typeface="Arial Rounded MT Bold" pitchFamily="34" charset="0"/>
              </a:rPr>
              <a:t>H</a:t>
            </a:r>
            <a:r>
              <a:rPr lang="en-US" sz="3200" baseline="-25000" dirty="0" smtClean="0">
                <a:latin typeface="Arial Rounded MT Bold" pitchFamily="34" charset="0"/>
              </a:rPr>
              <a:t>2</a:t>
            </a:r>
            <a:r>
              <a:rPr lang="en-US" sz="3200" dirty="0" smtClean="0">
                <a:latin typeface="Arial Rounded MT Bold" pitchFamily="34" charset="0"/>
              </a:rPr>
              <a:t>S                   S</a:t>
            </a:r>
          </a:p>
          <a:p>
            <a:pPr>
              <a:buNone/>
            </a:pPr>
            <a:r>
              <a:rPr lang="en-US" sz="3200" dirty="0" smtClean="0">
                <a:latin typeface="Arial Rounded MT Bold" pitchFamily="34" charset="0"/>
              </a:rPr>
              <a:t>-2                       0</a:t>
            </a:r>
          </a:p>
          <a:p>
            <a:pPr>
              <a:buNone/>
            </a:pPr>
            <a:endParaRPr lang="en-US" sz="32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sz="3200" dirty="0" smtClean="0">
                <a:latin typeface="Arial Rounded MT Bold" pitchFamily="34" charset="0"/>
              </a:rPr>
              <a:t>: </a:t>
            </a:r>
            <a:r>
              <a:rPr lang="en-US" sz="3200" dirty="0" smtClean="0">
                <a:solidFill>
                  <a:srgbClr val="00B050"/>
                </a:solidFill>
                <a:latin typeface="Arial Rounded MT Bold" pitchFamily="34" charset="0"/>
              </a:rPr>
              <a:t>2units</a:t>
            </a:r>
            <a:endParaRPr lang="en-IN" sz="32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25908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7010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27.Victor Meyer’s method can be used to determine the molecular mass of 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1)Acetone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2)Ethyl alcohol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3)Ether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4)All of these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: 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4)All of these</a:t>
            </a:r>
          </a:p>
          <a:p>
            <a:pPr>
              <a:buNone/>
            </a:pPr>
            <a:endParaRPr lang="en-IN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67056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28.A salt on  heating with water liberates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colourless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gas which turned lime water milky. The gas is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1)Hydrogen chloride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2)Hydrogen iodide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3)Carbon dioxide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Sulphur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 dioxide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		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3)Carbon dioxide</a:t>
            </a:r>
          </a:p>
          <a:p>
            <a:pPr>
              <a:buNone/>
            </a:pPr>
            <a:endParaRPr lang="en-IN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5532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29.Nessler’s reagent is</a:t>
            </a:r>
            <a:endParaRPr lang="en-IN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1)An alkaline solution of HgCl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and KI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2)A solution of ammonium hydroxide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3)A solution of KI &amp; sodium </a:t>
            </a:r>
            <a:r>
              <a:rPr lang="en-US" dirty="0" err="1" smtClean="0">
                <a:latin typeface="Arial Rounded MT Bold" pitchFamily="34" charset="0"/>
              </a:rPr>
              <a:t>thiosulphate</a:t>
            </a: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4)A solution of Iodine</a:t>
            </a:r>
          </a:p>
          <a:p>
            <a:pPr>
              <a:buNone/>
            </a:pPr>
            <a:endParaRPr lang="en-US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1)An alkaline solution of HgCl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&amp; KI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HgCl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+ 4KI              K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[HgI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] +2KCl</a:t>
            </a:r>
            <a:endParaRPr lang="en-IN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68580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5410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30.Chromyl chloride test is used for confirming the presence of 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1)Bromide ions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2)Chloride ions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3)Iodide ions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4)Chromium ions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Ans: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2)Chloride ions</a:t>
            </a: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70104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Manufacture of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ammonia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-By </a:t>
            </a:r>
            <a:r>
              <a:rPr lang="en-US" b="1" i="1" dirty="0" smtClean="0">
                <a:solidFill>
                  <a:srgbClr val="FF0000"/>
                </a:solidFill>
              </a:rPr>
              <a:t>Haber’s process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Haber’s process involves the direct combination of N</a:t>
            </a:r>
            <a:r>
              <a:rPr lang="en-US" baseline="-25000" dirty="0" smtClean="0"/>
              <a:t>2</a:t>
            </a:r>
            <a:r>
              <a:rPr lang="en-US" dirty="0" smtClean="0"/>
              <a:t> &amp; H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+ 3H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              2NH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+Heat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According to </a:t>
            </a:r>
            <a:r>
              <a:rPr lang="en-US" dirty="0" smtClean="0">
                <a:solidFill>
                  <a:srgbClr val="FF0000"/>
                </a:solidFill>
              </a:rPr>
              <a:t>Le </a:t>
            </a:r>
            <a:r>
              <a:rPr lang="en-US" dirty="0" err="1" smtClean="0">
                <a:solidFill>
                  <a:srgbClr val="FF0000"/>
                </a:solidFill>
              </a:rPr>
              <a:t>Chatelier’s</a:t>
            </a:r>
            <a:r>
              <a:rPr lang="en-US" dirty="0" smtClean="0">
                <a:solidFill>
                  <a:srgbClr val="FF0000"/>
                </a:solidFill>
              </a:rPr>
              <a:t> principle </a:t>
            </a:r>
            <a:r>
              <a:rPr lang="en-US" dirty="0" smtClean="0"/>
              <a:t>,The following favorable conditions will give better yield of ammonia;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)Finely”  </a:t>
            </a:r>
            <a:r>
              <a:rPr lang="en-US" dirty="0" err="1" smtClean="0">
                <a:solidFill>
                  <a:srgbClr val="C00000"/>
                </a:solidFill>
              </a:rPr>
              <a:t>catalystdivided</a:t>
            </a:r>
            <a:r>
              <a:rPr lang="en-US" dirty="0" smtClean="0">
                <a:solidFill>
                  <a:srgbClr val="C00000"/>
                </a:solidFill>
              </a:rPr>
              <a:t> “Fe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ii)a promoter like Mo or K</a:t>
            </a:r>
            <a:r>
              <a:rPr lang="en-US" baseline="-25000" dirty="0" smtClean="0"/>
              <a:t>2</a:t>
            </a:r>
            <a:r>
              <a:rPr lang="en-US" dirty="0" smtClean="0"/>
              <a:t>O or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iii)a moderate temperature of 773K (500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C)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iv)A high pressure of 200atm  </a:t>
            </a:r>
            <a:endParaRPr lang="en-IN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26670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24600"/>
            <a:ext cx="5867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31.The test for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unsaturation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in organic compounds is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decolourisation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of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1)Bromine  water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2)Methyl orange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3)Blue litmus solution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4)</a:t>
            </a:r>
            <a:r>
              <a:rPr lang="en-US" dirty="0" err="1" smtClean="0">
                <a:latin typeface="Arial Rounded MT Bold" pitchFamily="34" charset="0"/>
              </a:rPr>
              <a:t>Phenolphthlein</a:t>
            </a:r>
            <a:r>
              <a:rPr lang="en-US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1)Bromine  water</a:t>
            </a: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68580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32.Which of the following reagent is used to distinguish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ethene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from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ethyne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?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1)Bromine water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2)Alkaline KMnO4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3)Bromine in CCl4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00B0F0"/>
                </a:solidFill>
                <a:latin typeface="Arial Rounded MT Bold" pitchFamily="34" charset="0"/>
              </a:rPr>
              <a:t>Ammonical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cuprous chloride(Cu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Cl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)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: 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Ammonical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cuprous chloride     			(Cu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Cl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)</a:t>
            </a:r>
          </a:p>
          <a:p>
            <a:pPr>
              <a:buNone/>
            </a:pPr>
            <a:endParaRPr lang="en-IN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6629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33.The  brown ring test for NO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-1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&amp; NO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-1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is due to the formation of complex ion with the formula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1)[Fe(H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O)</a:t>
            </a:r>
            <a:r>
              <a:rPr lang="en-US" baseline="-25000" dirty="0" smtClean="0">
                <a:solidFill>
                  <a:srgbClr val="00B0F0"/>
                </a:solidFill>
                <a:latin typeface="Arial Rounded MT Bold" pitchFamily="34" charset="0"/>
              </a:rPr>
              <a:t>5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NO]</a:t>
            </a:r>
            <a:r>
              <a:rPr lang="en-US" baseline="30000" dirty="0" smtClean="0">
                <a:solidFill>
                  <a:srgbClr val="00B0F0"/>
                </a:solidFill>
                <a:latin typeface="Arial Rounded MT Bold" pitchFamily="34" charset="0"/>
              </a:rPr>
              <a:t>2+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2)[Fe(H</a:t>
            </a:r>
            <a:r>
              <a:rPr lang="en-US" baseline="-25000" dirty="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O)</a:t>
            </a:r>
            <a:r>
              <a:rPr lang="en-US" baseline="-25000" dirty="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]</a:t>
            </a:r>
            <a:r>
              <a:rPr lang="en-US" baseline="30000" dirty="0" smtClean="0">
                <a:solidFill>
                  <a:srgbClr val="002060"/>
                </a:solidFill>
                <a:latin typeface="Arial Rounded MT Bold" pitchFamily="34" charset="0"/>
              </a:rPr>
              <a:t>2+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3)[Fe(H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O)(NO)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  <a:latin typeface="Arial Rounded MT Bold" pitchFamily="34" charset="0"/>
              </a:rPr>
              <a:t>2+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4)[Fe(NO)(CN)</a:t>
            </a:r>
            <a:r>
              <a:rPr lang="en-US" baseline="-25000" dirty="0" smtClean="0">
                <a:latin typeface="Arial Rounded MT Bold" pitchFamily="34" charset="0"/>
              </a:rPr>
              <a:t>5</a:t>
            </a:r>
            <a:r>
              <a:rPr lang="en-US" dirty="0" smtClean="0">
                <a:latin typeface="Arial Rounded MT Bold" pitchFamily="34" charset="0"/>
              </a:rPr>
              <a:t>]</a:t>
            </a:r>
            <a:r>
              <a:rPr lang="en-US" baseline="30000" dirty="0" smtClean="0">
                <a:latin typeface="Arial Rounded MT Bold" pitchFamily="34" charset="0"/>
              </a:rPr>
              <a:t>2+</a:t>
            </a:r>
          </a:p>
          <a:p>
            <a:pPr>
              <a:buNone/>
            </a:pPr>
            <a:endParaRPr lang="en-US" baseline="300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baseline="300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1)[Fe(H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O)</a:t>
            </a:r>
            <a:r>
              <a:rPr lang="en-US" baseline="-25000" dirty="0" smtClean="0">
                <a:solidFill>
                  <a:srgbClr val="00B050"/>
                </a:solidFill>
                <a:latin typeface="Arial Rounded MT Bold" pitchFamily="34" charset="0"/>
              </a:rPr>
              <a:t>5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NO]</a:t>
            </a:r>
            <a:r>
              <a:rPr lang="en-US" baseline="30000" dirty="0" smtClean="0">
                <a:solidFill>
                  <a:srgbClr val="00B050"/>
                </a:solidFill>
                <a:latin typeface="Arial Rounded MT Bold" pitchFamily="34" charset="0"/>
              </a:rPr>
              <a:t>2+</a:t>
            </a:r>
          </a:p>
          <a:p>
            <a:pPr>
              <a:buNone/>
            </a:pPr>
            <a:endParaRPr lang="en-US" baseline="300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baseline="30000" dirty="0" smtClean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7086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34.The indicator used in the titration of sodium carbonate against hydrochloric acid is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1)Litmus paper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2)Phenolphthalein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3)Methyl orange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4)Any of these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3)Methyl orange</a:t>
            </a: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7010400" cy="36512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35.Starch solution is used as an indicator  in the titration of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1)KMnO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4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v/s Oxalic acid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2)K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Cr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Arial Rounded MT Bold" pitchFamily="34" charset="0"/>
              </a:rPr>
              <a:t>7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 v/s ferrous 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sulphate</a:t>
            </a:r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3)H</a:t>
            </a:r>
            <a:r>
              <a:rPr lang="en-US" baseline="-25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SO</a:t>
            </a:r>
            <a:r>
              <a:rPr lang="en-US" baseline="-25000" dirty="0" smtClean="0">
                <a:latin typeface="Arial Rounded MT Bold" pitchFamily="34" charset="0"/>
              </a:rPr>
              <a:t>4</a:t>
            </a:r>
            <a:r>
              <a:rPr lang="en-US" dirty="0" smtClean="0">
                <a:latin typeface="Arial Rounded MT Bold" pitchFamily="34" charset="0"/>
              </a:rPr>
              <a:t> v/s </a:t>
            </a:r>
            <a:r>
              <a:rPr lang="en-US" dirty="0" err="1" smtClean="0">
                <a:latin typeface="Arial Rounded MT Bold" pitchFamily="34" charset="0"/>
              </a:rPr>
              <a:t>NaOH</a:t>
            </a: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4)Iodine against sodium 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thiosulphate</a:t>
            </a:r>
            <a:endParaRPr lang="en-US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4)Iodine against sodium 					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thiosulphate</a:t>
            </a:r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71628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36.In the titration between oxalic acid and acidified potassium permanganate ,the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manganous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salt formed catalyses the reaction .The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manganous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salt is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1)A promoter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2)A positive catalyst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3)An auto catalyst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4)None of these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3)An auto catalyst</a:t>
            </a:r>
          </a:p>
          <a:p>
            <a:pPr>
              <a:buNone/>
            </a:pPr>
            <a:endParaRPr lang="en-IN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66294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37.Since the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ionosation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potential of the alkali metals is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low,they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are identified by flame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test.The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flame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colour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imparted by sodium is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	1)Yellow			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2)Red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	3)Violet		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4)Orange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				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	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Yellow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66294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38.Phenol is heated with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phthalic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anhydride in the presence of conc.H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.The product gives pink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colour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with alkali. The product is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1)Salicylic acid	</a:t>
            </a: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2)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Fluorescein</a:t>
            </a:r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3)Phenolphthalein	</a:t>
            </a: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4)Bakelite</a:t>
            </a:r>
          </a:p>
          <a:p>
            <a:pPr>
              <a:buNone/>
            </a:pPr>
            <a:endParaRPr lang="en-US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 3)Phenolphthalein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324600"/>
            <a:ext cx="65532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39.In the precipitation of third group basic radicals in qualitative analysis,NH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Cl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(s)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is added before adding NH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OH to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1)Keep pH constant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2)Decrease the concentration of OH</a:t>
            </a:r>
            <a:r>
              <a:rPr lang="en-US" baseline="30000" dirty="0" smtClean="0">
                <a:solidFill>
                  <a:srgbClr val="7030A0"/>
                </a:solidFill>
                <a:latin typeface="Arial Rounded MT Bold" pitchFamily="34" charset="0"/>
              </a:rPr>
              <a:t>- 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ions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3)Increase in the concentration of 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Cl</a:t>
            </a:r>
            <a:r>
              <a:rPr lang="en-US" baseline="30000" dirty="0" smtClean="0">
                <a:solidFill>
                  <a:srgbClr val="FFC000"/>
                </a:solidFill>
                <a:latin typeface="Arial Rounded MT Bold" pitchFamily="34" charset="0"/>
              </a:rPr>
              <a:t>-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ions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4)Increase the concentration of NH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4</a:t>
            </a:r>
            <a:r>
              <a:rPr lang="en-US" baseline="30000" dirty="0" smtClean="0">
                <a:solidFill>
                  <a:srgbClr val="0070C0"/>
                </a:solidFill>
                <a:latin typeface="Arial Rounded MT Bold" pitchFamily="34" charset="0"/>
              </a:rPr>
              <a:t>+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ions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2)Decrease the concentration of 	  OH</a:t>
            </a:r>
            <a:r>
              <a:rPr lang="en-US" baseline="30000" dirty="0" smtClean="0">
                <a:solidFill>
                  <a:srgbClr val="00B050"/>
                </a:solidFill>
                <a:latin typeface="Arial Rounded MT Bold" pitchFamily="34" charset="0"/>
              </a:rPr>
              <a:t>-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ions</a:t>
            </a: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66294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40.Which of the following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doesnot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reduce Benedict’s solution?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1)Glucose</a:t>
            </a: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	2)Fructose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3)Sucrose</a:t>
            </a: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	4)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Aldehyde</a:t>
            </a:r>
            <a:endParaRPr lang="en-US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3)Sucrose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			(Test for reducing sugars)</a:t>
            </a:r>
            <a:endParaRPr lang="en-IN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324600"/>
            <a:ext cx="6248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Steps involved</a:t>
            </a:r>
            <a:endParaRPr lang="en-IN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Step-I; </a:t>
            </a:r>
            <a:r>
              <a:rPr lang="en-US" b="1" u="sng" dirty="0" smtClean="0">
                <a:solidFill>
                  <a:srgbClr val="00B050"/>
                </a:solidFill>
              </a:rPr>
              <a:t>Compression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Step-II: Conversion </a:t>
            </a:r>
          </a:p>
          <a:p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Step-III: </a:t>
            </a:r>
            <a:r>
              <a:rPr lang="en-US" b="1" u="sng" dirty="0" smtClean="0">
                <a:solidFill>
                  <a:srgbClr val="00B050"/>
                </a:solidFill>
              </a:rPr>
              <a:t>Cooling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Step-IV: Recycling</a:t>
            </a: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324600"/>
            <a:ext cx="6705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41.Which of the following organic compounds answers both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Iodoform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test and Fehling’s  test?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1)Ethanol		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2)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Propanone</a:t>
            </a:r>
            <a:endParaRPr lang="en-US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Ethanal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		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Methanal</a:t>
            </a:r>
            <a:endParaRPr lang="en-US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	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Ethanal</a:t>
            </a:r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72390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/>
            </a:r>
            <a:br>
              <a:rPr lang="en-US" sz="3200" dirty="0" smtClean="0"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42</a:t>
            </a:r>
            <a:r>
              <a:rPr lang="en-US" sz="3200" dirty="0" smtClean="0">
                <a:latin typeface="Arial Rounded MT Bold" pitchFamily="34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The test used for identifying peptide linkage in proteins  is  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1)</a:t>
            </a:r>
            <a:r>
              <a:rPr lang="en-US" dirty="0" err="1" smtClean="0">
                <a:solidFill>
                  <a:srgbClr val="92D050"/>
                </a:solidFill>
                <a:latin typeface="Arial Rounded MT Bold" pitchFamily="34" charset="0"/>
              </a:rPr>
              <a:t>Biuret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 test			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2)</a:t>
            </a:r>
            <a:r>
              <a:rPr lang="en-US" dirty="0" err="1" smtClean="0">
                <a:solidFill>
                  <a:srgbClr val="0070C0"/>
                </a:solidFill>
                <a:latin typeface="Arial Rounded MT Bold" pitchFamily="34" charset="0"/>
              </a:rPr>
              <a:t>Ninhydrin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test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3)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Molisch’s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test	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Borsche’s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test</a:t>
            </a:r>
            <a:endParaRPr lang="en-IN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Biuret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test	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248400"/>
            <a:ext cx="64770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43.The reagent NH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Cl and NH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OH will precipitate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1)Ca</a:t>
            </a:r>
            <a:r>
              <a:rPr lang="en-US" baseline="30000" dirty="0" smtClean="0">
                <a:solidFill>
                  <a:srgbClr val="FF0000"/>
                </a:solidFill>
                <a:latin typeface="Arial Rounded MT Bold" pitchFamily="34" charset="0"/>
              </a:rPr>
              <a:t>2+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2)Mg</a:t>
            </a:r>
            <a:r>
              <a:rPr lang="en-US" baseline="30000" dirty="0" smtClean="0">
                <a:solidFill>
                  <a:srgbClr val="FFC000"/>
                </a:solidFill>
                <a:latin typeface="Arial Rounded MT Bold" pitchFamily="34" charset="0"/>
              </a:rPr>
              <a:t>2+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		3)Zn</a:t>
            </a:r>
            <a:r>
              <a:rPr lang="en-US" baseline="30000" dirty="0" smtClean="0">
                <a:solidFill>
                  <a:srgbClr val="0070C0"/>
                </a:solidFill>
                <a:latin typeface="Arial Rounded MT Bold" pitchFamily="34" charset="0"/>
              </a:rPr>
              <a:t>2+</a:t>
            </a:r>
            <a:r>
              <a:rPr lang="en-US" dirty="0" smtClean="0">
                <a:latin typeface="Arial Rounded MT Bold" pitchFamily="34" charset="0"/>
              </a:rPr>
              <a:t>		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4)Fe</a:t>
            </a:r>
            <a:r>
              <a:rPr lang="en-US" baseline="30000" dirty="0" smtClean="0">
                <a:solidFill>
                  <a:srgbClr val="7030A0"/>
                </a:solidFill>
                <a:latin typeface="Arial Rounded MT Bold" pitchFamily="34" charset="0"/>
              </a:rPr>
              <a:t>2+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4)Fe</a:t>
            </a:r>
            <a:r>
              <a:rPr lang="en-US" baseline="30000" dirty="0" smtClean="0">
                <a:solidFill>
                  <a:srgbClr val="00B050"/>
                </a:solidFill>
                <a:latin typeface="Arial Rounded MT Bold" pitchFamily="34" charset="0"/>
              </a:rPr>
              <a:t>2+</a:t>
            </a:r>
            <a:r>
              <a:rPr lang="en-US" dirty="0" smtClean="0">
                <a:latin typeface="Arial Rounded MT Bold" pitchFamily="34" charset="0"/>
              </a:rPr>
              <a:t>[Dirty green ppt. of Fe(OH)</a:t>
            </a:r>
            <a:r>
              <a:rPr lang="en-US" baseline="-25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]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324600"/>
            <a:ext cx="5867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44.In the experimental determination of the rate  constant for the hydrolysis of methyl acetate, the reaction mixture is cooled in ice before carrying out titration. This is because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1)The end point is clear</a:t>
            </a:r>
          </a:p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  <a:latin typeface="Arial Rounded MT Bold" pitchFamily="34" charset="0"/>
              </a:rPr>
              <a:t>2)The hydrolysis occur uniformly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3)The hydrolysis is arrested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4)The hydrolysis is </a:t>
            </a:r>
            <a:r>
              <a:rPr lang="en-US" sz="2800" dirty="0" err="1" smtClean="0">
                <a:solidFill>
                  <a:srgbClr val="7030A0"/>
                </a:solidFill>
                <a:latin typeface="Arial Rounded MT Bold" pitchFamily="34" charset="0"/>
              </a:rPr>
              <a:t>catalysed</a:t>
            </a: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only at low temperature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3)The hydrolysis is arrested</a:t>
            </a:r>
          </a:p>
          <a:p>
            <a:pPr>
              <a:buNone/>
            </a:pPr>
            <a:endParaRPr lang="en-IN" sz="28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sz="28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24600"/>
            <a:ext cx="64770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45.An organic compound which produces bluish green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coloured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flame on heating in presence of copper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	1)</a:t>
            </a:r>
            <a:r>
              <a:rPr lang="en-US" dirty="0" err="1" smtClean="0">
                <a:solidFill>
                  <a:srgbClr val="00B0F0"/>
                </a:solidFill>
                <a:latin typeface="Arial Rounded MT Bold" pitchFamily="34" charset="0"/>
              </a:rPr>
              <a:t>Chlorobenzene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      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</a:t>
            </a:r>
            <a:r>
              <a:rPr lang="en-US" dirty="0" err="1" smtClean="0">
                <a:solidFill>
                  <a:srgbClr val="FFC000"/>
                </a:solidFill>
                <a:latin typeface="Arial Rounded MT Bold" pitchFamily="34" charset="0"/>
              </a:rPr>
              <a:t>Benzaldehyde</a:t>
            </a:r>
            <a:endParaRPr lang="en-US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   3)Aniline	</a:t>
            </a:r>
            <a:r>
              <a:rPr lang="en-US" dirty="0" smtClean="0">
                <a:latin typeface="Arial Rounded MT Bold" pitchFamily="34" charset="0"/>
              </a:rPr>
              <a:t>	      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4)Benzoic acid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: 1)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Chlorobenzene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	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24600"/>
            <a:ext cx="67818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46.The offensive smell produced when aniline is heated with chloroform  and alcoholic KOH is due to the formation of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		1)2,4-dinitro compound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		2)Phenyl 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isocyanide</a:t>
            </a:r>
            <a:endParaRPr lang="en-US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		3)Carbon dioxide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		4)An ester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: 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2)Phenyl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isocyanide</a:t>
            </a:r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IN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24600"/>
            <a:ext cx="67056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47.A solution of zinc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sulphate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produces a white precipitate on adding a few drops of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NaOH.On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adding excess of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NaOH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,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1)The precipitate remains insoluble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 The precipitate remains insoluble but darkens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3) The precipitate dissolves giving a 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colourless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solution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4)The precipitate dissolves with the formation of a deep green solution 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: 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3) The precipitate dissolves giving a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colourless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solution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324600"/>
            <a:ext cx="6248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48.Confirmatory test for NH</a:t>
            </a:r>
            <a:r>
              <a:rPr lang="en-US" sz="3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6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+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is</a:t>
            </a:r>
            <a:b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1)Chromyl chloride test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2)Ethyl borate test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3)Brown ring test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Nessler’s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 reagent test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: 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4)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Nessler’s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reagent test</a:t>
            </a:r>
          </a:p>
          <a:p>
            <a:pPr>
              <a:buNone/>
            </a:pPr>
            <a:endParaRPr lang="en-IN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24600"/>
            <a:ext cx="64008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49.The formula mass of Mohr’s salt is 392.The iron present in it is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oxidised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to Fe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3+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by potassium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permanganate.The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equivalent mass of Mohr’s salt is 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	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1)392	</a:t>
            </a: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	2)31.5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	3)278</a:t>
            </a:r>
            <a:r>
              <a:rPr lang="en-US" dirty="0" smtClean="0">
                <a:latin typeface="Arial Rounded MT Bold" pitchFamily="34" charset="0"/>
              </a:rPr>
              <a:t>			</a:t>
            </a: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4)156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1)392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Hint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: The change in oxidation number is “1”. </a:t>
            </a:r>
            <a:r>
              <a:rPr lang="en-US" smtClean="0">
                <a:solidFill>
                  <a:srgbClr val="00B050"/>
                </a:solidFill>
                <a:latin typeface="Arial Rounded MT Bold" pitchFamily="34" charset="0"/>
              </a:rPr>
              <a:t>Therefore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M</a:t>
            </a:r>
            <a:r>
              <a:rPr lang="en-US" smtClean="0">
                <a:solidFill>
                  <a:srgbClr val="00B050"/>
                </a:solidFill>
                <a:latin typeface="Arial Rounded MT Bold" pitchFamily="34" charset="0"/>
              </a:rPr>
              <a:t>ol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. mass = </a:t>
            </a:r>
            <a:r>
              <a:rPr lang="en-US" dirty="0" err="1" smtClean="0">
                <a:solidFill>
                  <a:srgbClr val="00B050"/>
                </a:solidFill>
                <a:latin typeface="Arial Rounded MT Bold" pitchFamily="34" charset="0"/>
              </a:rPr>
              <a:t>Eq.mass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6934200" cy="4730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50.Volume of 0.6M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NaOH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required to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neutralise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30 cm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of 0.4MHCl is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1)45cm</a:t>
            </a:r>
            <a:r>
              <a:rPr lang="en-US" baseline="30000" dirty="0" smtClean="0">
                <a:solidFill>
                  <a:srgbClr val="00B0F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2)30cm</a:t>
            </a:r>
            <a:r>
              <a:rPr lang="en-US" baseline="30000" dirty="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3)20cm</a:t>
            </a:r>
            <a:r>
              <a:rPr lang="en-US" baseline="30000" dirty="0" smtClean="0">
                <a:solidFill>
                  <a:srgbClr val="FFC00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4)50cm</a:t>
            </a:r>
            <a:r>
              <a:rPr lang="en-US" baseline="30000" dirty="0" smtClean="0">
                <a:solidFill>
                  <a:srgbClr val="7030A0"/>
                </a:solidFill>
                <a:latin typeface="Arial Rounded MT Bold" pitchFamily="34" charset="0"/>
              </a:rPr>
              <a:t>3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latin typeface="Arial Rounded MT Bold" pitchFamily="34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20cm</a:t>
            </a:r>
            <a:r>
              <a:rPr lang="en-US" baseline="30000" dirty="0" smtClean="0">
                <a:solidFill>
                  <a:srgbClr val="00B05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>
              <a:buNone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 smtClean="0"/>
              <a:t>Use relation N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=N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b="1" i="1" dirty="0" smtClean="0"/>
              <a:t>		  	N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2(</a:t>
            </a:r>
            <a:r>
              <a:rPr lang="en-US" b="1" i="1" baseline="-25000" dirty="0" err="1" smtClean="0"/>
              <a:t>HCl</a:t>
            </a:r>
            <a:r>
              <a:rPr lang="en-US" b="1" i="1" baseline="-25000" dirty="0" smtClean="0"/>
              <a:t>)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V</a:t>
            </a:r>
            <a:r>
              <a:rPr lang="en-US" b="1" i="1" baseline="-25000" dirty="0" smtClean="0"/>
              <a:t>1(</a:t>
            </a:r>
            <a:r>
              <a:rPr lang="en-US" b="1" i="1" baseline="-25000" dirty="0" err="1" smtClean="0"/>
              <a:t>NaOH</a:t>
            </a:r>
            <a:r>
              <a:rPr lang="en-US" b="1" i="1" baseline="-25000" dirty="0" smtClean="0"/>
              <a:t>)</a:t>
            </a:r>
            <a:r>
              <a:rPr lang="en-US" b="1" i="1" dirty="0" smtClean="0"/>
              <a:t>=</a:t>
            </a:r>
          </a:p>
          <a:p>
            <a:pPr>
              <a:buNone/>
            </a:pPr>
            <a:r>
              <a:rPr lang="en-US" b="1" i="1" dirty="0" smtClean="0"/>
              <a:t>		  	  N</a:t>
            </a:r>
            <a:r>
              <a:rPr lang="en-US" b="1" i="1" baseline="-25000" dirty="0" smtClean="0"/>
              <a:t>1(</a:t>
            </a:r>
            <a:r>
              <a:rPr lang="en-US" b="1" i="1" baseline="-25000" dirty="0" err="1" smtClean="0"/>
              <a:t>NaOH</a:t>
            </a:r>
            <a:r>
              <a:rPr lang="en-US" b="1" i="1" baseline="-25000" dirty="0" smtClean="0"/>
              <a:t>)</a:t>
            </a:r>
            <a:endParaRPr lang="en-IN" b="1" i="1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72200" y="2895600"/>
            <a:ext cx="1371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Manufacture of H</a:t>
            </a:r>
            <a:r>
              <a:rPr lang="en-US" b="1" baseline="-25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</a:t>
            </a:r>
            <a:r>
              <a:rPr lang="en-US" b="1" baseline="-25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                                -by Contact process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SO</a:t>
            </a:r>
            <a:r>
              <a:rPr lang="en-US" baseline="-25000" dirty="0" smtClean="0"/>
              <a:t>2(g)</a:t>
            </a:r>
            <a:r>
              <a:rPr lang="en-US" dirty="0" smtClean="0"/>
              <a:t>+O</a:t>
            </a:r>
            <a:r>
              <a:rPr lang="en-US" baseline="-25000" dirty="0" smtClean="0"/>
              <a:t>2 (g)</a:t>
            </a:r>
            <a:r>
              <a:rPr lang="en-US" dirty="0" smtClean="0"/>
              <a:t>               2SO</a:t>
            </a:r>
            <a:r>
              <a:rPr lang="en-US" baseline="-25000" dirty="0" smtClean="0"/>
              <a:t>3(g)</a:t>
            </a:r>
            <a:r>
              <a:rPr lang="en-US" dirty="0" smtClean="0"/>
              <a:t>+188kj</a:t>
            </a:r>
          </a:p>
          <a:p>
            <a:r>
              <a:rPr lang="en-US" dirty="0" smtClean="0"/>
              <a:t>According to </a:t>
            </a:r>
            <a:r>
              <a:rPr lang="en-US" i="1" u="sng" dirty="0" smtClean="0">
                <a:solidFill>
                  <a:srgbClr val="00B0F0"/>
                </a:solidFill>
              </a:rPr>
              <a:t>Le </a:t>
            </a:r>
            <a:r>
              <a:rPr lang="en-US" i="1" u="sng" dirty="0" err="1" smtClean="0">
                <a:solidFill>
                  <a:srgbClr val="00B0F0"/>
                </a:solidFill>
              </a:rPr>
              <a:t>Chatelier’s</a:t>
            </a:r>
            <a:r>
              <a:rPr lang="en-US" i="1" u="sng" dirty="0" smtClean="0">
                <a:solidFill>
                  <a:srgbClr val="00B0F0"/>
                </a:solidFill>
              </a:rPr>
              <a:t> principle</a:t>
            </a:r>
            <a:r>
              <a:rPr lang="en-US" dirty="0" smtClean="0"/>
              <a:t>, the  following favorable conditions are maintained;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)Catalyst like V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baseline="-25000" dirty="0" smtClean="0">
                <a:solidFill>
                  <a:srgbClr val="00B050"/>
                </a:solidFill>
              </a:rPr>
              <a:t>5</a:t>
            </a:r>
            <a:r>
              <a:rPr lang="en-US" dirty="0" smtClean="0">
                <a:solidFill>
                  <a:srgbClr val="00B050"/>
                </a:solidFill>
              </a:rPr>
              <a:t> or </a:t>
            </a:r>
            <a:r>
              <a:rPr lang="en-US" dirty="0" err="1" smtClean="0">
                <a:solidFill>
                  <a:srgbClr val="00B050"/>
                </a:solidFill>
              </a:rPr>
              <a:t>Platinized</a:t>
            </a:r>
            <a:r>
              <a:rPr lang="en-US" dirty="0" smtClean="0">
                <a:solidFill>
                  <a:srgbClr val="00B050"/>
                </a:solidFill>
              </a:rPr>
              <a:t> asbestos or Fe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ii)T=723K or 500</a:t>
            </a:r>
            <a:r>
              <a:rPr lang="en-US" baseline="30000" dirty="0" smtClean="0">
                <a:solidFill>
                  <a:srgbClr val="7030A0"/>
                </a:solidFill>
              </a:rPr>
              <a:t>0</a:t>
            </a:r>
            <a:r>
              <a:rPr lang="en-US" dirty="0" smtClean="0">
                <a:solidFill>
                  <a:srgbClr val="7030A0"/>
                </a:solidFill>
              </a:rPr>
              <a:t>C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iii)P=2 to 3 </a:t>
            </a:r>
            <a:r>
              <a:rPr lang="en-US" dirty="0" err="1" smtClean="0">
                <a:solidFill>
                  <a:srgbClr val="C00000"/>
                </a:solidFill>
              </a:rPr>
              <a:t>atm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1905000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43000" y="6324600"/>
            <a:ext cx="6248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51.During the titration of KMnO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with oxalic acid in acid medium ,the oxidation number of Mn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+7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changes to</a:t>
            </a: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1)+2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2)0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3)+5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4)+3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Ans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+2</a:t>
            </a:r>
            <a:endParaRPr lang="en-IN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KMnO</a:t>
            </a:r>
            <a:r>
              <a:rPr lang="en-US" baseline="-25000" dirty="0" smtClean="0"/>
              <a:t>4</a:t>
            </a:r>
            <a:r>
              <a:rPr lang="en-US" dirty="0" smtClean="0"/>
              <a:t>       	      MnSO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+7			+2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67400" y="3124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52.In the reaction of NO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US" sz="32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-1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ions with Copper  turnings &amp; conc. H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SO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,the blue solution formed due to 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IN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1)Cu(HSO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4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)</a:t>
            </a:r>
            <a:r>
              <a:rPr lang="en-US" baseline="-25000" dirty="0" smtClean="0">
                <a:solidFill>
                  <a:srgbClr val="FFC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2)Cu(NO</a:t>
            </a:r>
            <a:r>
              <a:rPr lang="en-US" baseline="-25000" dirty="0" smtClean="0">
                <a:solidFill>
                  <a:srgbClr val="92D05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92D050"/>
                </a:solidFill>
                <a:latin typeface="Arial Rounded MT Bold" pitchFamily="34" charset="0"/>
              </a:rPr>
              <a:t>)</a:t>
            </a:r>
            <a:r>
              <a:rPr lang="en-US" baseline="-25000" dirty="0" smtClean="0">
                <a:solidFill>
                  <a:srgbClr val="92D050"/>
                </a:solidFill>
                <a:latin typeface="Arial Rounded MT Bold" pitchFamily="34" charset="0"/>
              </a:rPr>
              <a:t>2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3)Cu(NO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)</a:t>
            </a:r>
            <a:r>
              <a:rPr lang="en-US" baseline="-25000" dirty="0" smtClean="0">
                <a:solidFill>
                  <a:srgbClr val="0070C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	4)CuSO</a:t>
            </a:r>
            <a:r>
              <a:rPr lang="en-US" baseline="-25000" dirty="0" smtClean="0">
                <a:solidFill>
                  <a:srgbClr val="7030A0"/>
                </a:solidFill>
                <a:latin typeface="Arial Rounded MT Bold" pitchFamily="34" charset="0"/>
              </a:rPr>
              <a:t>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Ans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00B050"/>
                </a:solidFill>
              </a:rPr>
              <a:t>3)Cu(NO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Hint</a:t>
            </a:r>
            <a:r>
              <a:rPr lang="en-US" dirty="0" smtClean="0"/>
              <a:t>: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reacts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-1</a:t>
            </a:r>
            <a:r>
              <a:rPr lang="en-US" dirty="0" smtClean="0"/>
              <a:t> ions to give HNO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“Cu” reacts with HNO</a:t>
            </a:r>
            <a:r>
              <a:rPr lang="en-US" baseline="-25000" dirty="0" smtClean="0"/>
              <a:t>3</a:t>
            </a:r>
            <a:r>
              <a:rPr lang="en-US" dirty="0" smtClean="0"/>
              <a:t> to form Cupric nitrate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JAGADEESHAIAH,      G.P.U.COLLEGE,  ARSIKERE,  9741-123468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Steps involved</a:t>
            </a:r>
            <a:endParaRPr lang="en-IN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Step-I: Production of SO</a:t>
            </a:r>
            <a:r>
              <a:rPr lang="en-US" b="1" u="sng" baseline="-25000" dirty="0" smtClean="0">
                <a:solidFill>
                  <a:srgbClr val="00B0F0"/>
                </a:solidFill>
              </a:rPr>
              <a:t>2</a:t>
            </a:r>
            <a:r>
              <a:rPr lang="en-US" b="1" u="sng" dirty="0" smtClean="0">
                <a:solidFill>
                  <a:srgbClr val="00B0F0"/>
                </a:solidFill>
              </a:rPr>
              <a:t>.</a:t>
            </a:r>
            <a:br>
              <a:rPr lang="en-US" b="1" u="sng" dirty="0" smtClean="0">
                <a:solidFill>
                  <a:srgbClr val="00B0F0"/>
                </a:solidFill>
              </a:rPr>
            </a:br>
            <a:r>
              <a:rPr lang="en-US" dirty="0" smtClean="0"/>
              <a:t> S</a:t>
            </a:r>
            <a:r>
              <a:rPr lang="en-US" baseline="-25000" dirty="0" smtClean="0"/>
              <a:t>(s)</a:t>
            </a:r>
            <a:r>
              <a:rPr lang="en-US" dirty="0" smtClean="0"/>
              <a:t>+O</a:t>
            </a:r>
            <a:r>
              <a:rPr lang="en-US" baseline="-25000" dirty="0" smtClean="0"/>
              <a:t>2(g)</a:t>
            </a:r>
            <a:r>
              <a:rPr lang="en-US" dirty="0" smtClean="0"/>
              <a:t>            SO</a:t>
            </a:r>
            <a:r>
              <a:rPr lang="en-US" baseline="-25000" dirty="0" smtClean="0"/>
              <a:t>2(g)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u="sng" dirty="0" smtClean="0">
                <a:solidFill>
                  <a:srgbClr val="C00000"/>
                </a:solidFill>
              </a:rPr>
              <a:t>Step-II; Purification of </a:t>
            </a:r>
            <a:r>
              <a:rPr lang="en-US" b="1" u="sng" dirty="0" smtClean="0">
                <a:solidFill>
                  <a:srgbClr val="C00000"/>
                </a:solidFill>
              </a:rPr>
              <a:t>Gases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	1)Dust chamber    	 </a:t>
            </a:r>
            <a:r>
              <a:rPr lang="en-US" b="1" dirty="0" smtClean="0">
                <a:solidFill>
                  <a:srgbClr val="0070C0"/>
                </a:solidFill>
              </a:rPr>
              <a:t>2)Cooler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3)Scrubber		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) Cottrell </a:t>
            </a:r>
            <a:r>
              <a:rPr lang="en-US" b="1" dirty="0" smtClean="0">
                <a:solidFill>
                  <a:srgbClr val="FF0000"/>
                </a:solidFill>
              </a:rPr>
              <a:t>precipitator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5)Drier:			</a:t>
            </a:r>
            <a:r>
              <a:rPr lang="en-US" b="1" dirty="0" smtClean="0">
                <a:solidFill>
                  <a:srgbClr val="00B050"/>
                </a:solidFill>
              </a:rPr>
              <a:t>6)Arsenic purifier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7)Tyndall box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  Step-III</a:t>
            </a:r>
            <a:r>
              <a:rPr lang="en-US" b="1" u="sng" dirty="0" smtClean="0">
                <a:solidFill>
                  <a:srgbClr val="FF0000"/>
                </a:solidFill>
              </a:rPr>
              <a:t>; Oxidation of SO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</a:rPr>
              <a:t> to SO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SO</a:t>
            </a:r>
            <a:r>
              <a:rPr lang="en-US" baseline="-25000" dirty="0" smtClean="0">
                <a:solidFill>
                  <a:srgbClr val="C00000"/>
                </a:solidFill>
              </a:rPr>
              <a:t>2(g</a:t>
            </a:r>
            <a:r>
              <a:rPr lang="en-US" baseline="-25000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+O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aseline="-25000" dirty="0" smtClean="0">
                <a:solidFill>
                  <a:srgbClr val="C00000"/>
                </a:solidFill>
              </a:rPr>
              <a:t>(g)            </a:t>
            </a:r>
            <a:r>
              <a:rPr lang="en-US" dirty="0" smtClean="0">
                <a:solidFill>
                  <a:srgbClr val="C00000"/>
                </a:solidFill>
              </a:rPr>
              <a:t>     2SO</a:t>
            </a:r>
            <a:r>
              <a:rPr lang="en-US" baseline="-25000" dirty="0" smtClean="0">
                <a:solidFill>
                  <a:srgbClr val="C00000"/>
                </a:solidFill>
              </a:rPr>
              <a:t>3(g)</a:t>
            </a:r>
            <a:r>
              <a:rPr lang="en-US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188kj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Step-IV</a:t>
            </a:r>
            <a:r>
              <a:rPr lang="en-US" b="1" u="sng" dirty="0" smtClean="0">
                <a:solidFill>
                  <a:srgbClr val="C00000"/>
                </a:solidFill>
              </a:rPr>
              <a:t>; Absorption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72390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1219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4495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Manufacture of K</a:t>
            </a:r>
            <a:r>
              <a:rPr lang="en-US" sz="3200" baseline="-25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Cr</a:t>
            </a:r>
            <a:r>
              <a:rPr lang="en-US" sz="3200" baseline="-25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From </a:t>
            </a:r>
            <a:r>
              <a:rPr lang="en-US" sz="3200" dirty="0" err="1" smtClean="0">
                <a:solidFill>
                  <a:srgbClr val="00B050"/>
                </a:solidFill>
                <a:latin typeface="Arial Black" pitchFamily="34" charset="0"/>
              </a:rPr>
              <a:t>Chromite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ore</a:t>
            </a:r>
            <a:r>
              <a:rPr lang="en-US" sz="3200" dirty="0" smtClean="0"/>
              <a:t>(FeOCr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 smtClean="0"/>
              <a:t>or FeCr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b="1" dirty="0" smtClean="0">
                <a:solidFill>
                  <a:srgbClr val="C00000"/>
                </a:solidFill>
              </a:rPr>
              <a:t>Step-I:Concentration of </a:t>
            </a:r>
            <a:r>
              <a:rPr lang="en-US" sz="12800" b="1" dirty="0" err="1" smtClean="0">
                <a:solidFill>
                  <a:srgbClr val="C00000"/>
                </a:solidFill>
              </a:rPr>
              <a:t>Chromite</a:t>
            </a:r>
            <a:r>
              <a:rPr lang="en-US" sz="12800" b="1" dirty="0" smtClean="0">
                <a:solidFill>
                  <a:srgbClr val="C00000"/>
                </a:solidFill>
              </a:rPr>
              <a:t> ore</a:t>
            </a:r>
          </a:p>
          <a:p>
            <a:r>
              <a:rPr lang="en-US" sz="11200" dirty="0" err="1" smtClean="0"/>
              <a:t>Chromite</a:t>
            </a:r>
            <a:r>
              <a:rPr lang="en-US" sz="11200" dirty="0" smtClean="0"/>
              <a:t> ore is concentrated by Gravity separation method.</a:t>
            </a:r>
          </a:p>
          <a:p>
            <a:r>
              <a:rPr lang="en-US" sz="12800" b="1" dirty="0" smtClean="0">
                <a:solidFill>
                  <a:srgbClr val="00B0F0"/>
                </a:solidFill>
              </a:rPr>
              <a:t>Step-</a:t>
            </a:r>
            <a:r>
              <a:rPr lang="en-US" sz="12800" b="1" dirty="0" err="1" smtClean="0">
                <a:solidFill>
                  <a:srgbClr val="00B0F0"/>
                </a:solidFill>
              </a:rPr>
              <a:t>II:Roasting</a:t>
            </a:r>
            <a:r>
              <a:rPr lang="en-US" sz="12800" b="1" dirty="0" smtClean="0">
                <a:solidFill>
                  <a:srgbClr val="00B0F0"/>
                </a:solidFill>
              </a:rPr>
              <a:t> </a:t>
            </a:r>
            <a:r>
              <a:rPr lang="en-US" sz="12800" b="1" dirty="0" smtClean="0">
                <a:solidFill>
                  <a:srgbClr val="00B0F0"/>
                </a:solidFill>
              </a:rPr>
              <a:t>of concentrated ore</a:t>
            </a:r>
            <a:r>
              <a:rPr lang="en-US" sz="12800" b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sz="12800" dirty="0" smtClean="0"/>
              <a:t>4FeO.Cr</a:t>
            </a:r>
            <a:r>
              <a:rPr lang="en-US" sz="12800" baseline="-25000" dirty="0" smtClean="0"/>
              <a:t>2</a:t>
            </a:r>
            <a:r>
              <a:rPr lang="en-US" sz="12800" dirty="0" smtClean="0"/>
              <a:t>O</a:t>
            </a:r>
            <a:r>
              <a:rPr lang="en-US" sz="12800" baseline="-25000" dirty="0" smtClean="0"/>
              <a:t>3</a:t>
            </a:r>
            <a:r>
              <a:rPr lang="en-US" sz="12800" dirty="0" smtClean="0"/>
              <a:t> + 8Na</a:t>
            </a:r>
            <a:r>
              <a:rPr lang="en-US" sz="12800" baseline="-25000" dirty="0" smtClean="0"/>
              <a:t>2</a:t>
            </a:r>
            <a:r>
              <a:rPr lang="en-US" sz="12800" dirty="0" smtClean="0"/>
              <a:t>CO</a:t>
            </a:r>
            <a:r>
              <a:rPr lang="en-US" sz="12800" baseline="-25000" dirty="0" smtClean="0"/>
              <a:t>3</a:t>
            </a:r>
            <a:r>
              <a:rPr lang="en-US" sz="12800" dirty="0" smtClean="0"/>
              <a:t> + 7O</a:t>
            </a:r>
            <a:r>
              <a:rPr lang="en-US" sz="12800" baseline="-25000" dirty="0" smtClean="0"/>
              <a:t>2</a:t>
            </a:r>
            <a:r>
              <a:rPr lang="en-US" sz="12800" dirty="0" smtClean="0"/>
              <a:t>                                                                			</a:t>
            </a:r>
          </a:p>
          <a:p>
            <a:pPr>
              <a:buNone/>
            </a:pPr>
            <a:r>
              <a:rPr lang="en-US" sz="12800" dirty="0" smtClean="0"/>
              <a:t>				8Na</a:t>
            </a:r>
            <a:r>
              <a:rPr lang="en-US" sz="12800" baseline="-25000" dirty="0" smtClean="0"/>
              <a:t>2</a:t>
            </a:r>
            <a:r>
              <a:rPr lang="en-US" sz="12800" dirty="0" smtClean="0"/>
              <a:t>CrO</a:t>
            </a:r>
            <a:r>
              <a:rPr lang="en-US" sz="12800" baseline="-25000" dirty="0" smtClean="0"/>
              <a:t>4</a:t>
            </a:r>
            <a:r>
              <a:rPr lang="en-US" sz="12800" dirty="0" smtClean="0"/>
              <a:t> +2Fe</a:t>
            </a:r>
            <a:r>
              <a:rPr lang="en-US" sz="12800" baseline="-25000" dirty="0" smtClean="0"/>
              <a:t>2</a:t>
            </a:r>
            <a:r>
              <a:rPr lang="en-US" sz="12800" dirty="0" smtClean="0"/>
              <a:t>O</a:t>
            </a:r>
            <a:r>
              <a:rPr lang="en-US" sz="12800" baseline="-25000" dirty="0" smtClean="0"/>
              <a:t>3</a:t>
            </a:r>
            <a:r>
              <a:rPr lang="en-US" sz="12800" dirty="0" smtClean="0"/>
              <a:t> +8CO</a:t>
            </a:r>
            <a:r>
              <a:rPr lang="en-US" sz="12800" baseline="-25000" dirty="0" smtClean="0"/>
              <a:t>2</a:t>
            </a:r>
          </a:p>
          <a:p>
            <a:pPr>
              <a:buNone/>
            </a:pPr>
            <a:endParaRPr lang="en-US" sz="112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4191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7010400" cy="473076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Step-III: </a:t>
            </a:r>
            <a:r>
              <a:rPr lang="en-US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Coversion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of Na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CrO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to 				Na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Cr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sz="3200" dirty="0" smtClean="0">
                <a:latin typeface="Arial Rounded MT Bold" pitchFamily="34" charset="0"/>
              </a:rPr>
              <a:t/>
            </a:r>
            <a:br>
              <a:rPr lang="en-US" sz="3200" dirty="0" smtClean="0">
                <a:latin typeface="Arial Rounded MT Bold" pitchFamily="34" charset="0"/>
              </a:rPr>
            </a:br>
            <a:endParaRPr lang="en-US" sz="1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Step-IV: 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Coversion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of Na</a:t>
            </a:r>
            <a:r>
              <a:rPr lang="en-US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Cr</a:t>
            </a:r>
            <a:r>
              <a:rPr lang="en-US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to K</a:t>
            </a:r>
            <a:r>
              <a:rPr lang="en-US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Cr</a:t>
            </a:r>
            <a:r>
              <a:rPr lang="en-US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	Na</a:t>
            </a:r>
            <a:r>
              <a:rPr lang="en-US" baseline="-25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Cr</a:t>
            </a:r>
            <a:r>
              <a:rPr lang="en-US" baseline="-25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O</a:t>
            </a:r>
            <a:r>
              <a:rPr lang="en-US" baseline="-25000" dirty="0" smtClean="0">
                <a:latin typeface="Arial Rounded MT Bold" pitchFamily="34" charset="0"/>
              </a:rPr>
              <a:t>7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+</a:t>
            </a:r>
            <a:r>
              <a:rPr lang="en-US" dirty="0" err="1" smtClean="0">
                <a:latin typeface="Arial Rounded MT Bold" pitchFamily="34" charset="0"/>
              </a:rPr>
              <a:t>KCl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</a:t>
            </a:r>
            <a:r>
              <a:rPr lang="en-US" dirty="0" smtClean="0">
                <a:latin typeface="Arial Rounded MT Bold" pitchFamily="34" charset="0"/>
              </a:rPr>
              <a:t>K</a:t>
            </a:r>
            <a:r>
              <a:rPr lang="en-US" baseline="-25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Cr</a:t>
            </a:r>
            <a:r>
              <a:rPr lang="en-US" baseline="-25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O</a:t>
            </a:r>
            <a:r>
              <a:rPr lang="en-US" baseline="-25000" dirty="0" smtClean="0">
                <a:latin typeface="Arial Rounded MT Bold" pitchFamily="34" charset="0"/>
              </a:rPr>
              <a:t>7</a:t>
            </a:r>
            <a:r>
              <a:rPr lang="en-US" dirty="0" smtClean="0">
                <a:latin typeface="Arial Rounded MT Bold" pitchFamily="34" charset="0"/>
              </a:rPr>
              <a:t> +2NaCl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324600"/>
            <a:ext cx="6629400" cy="396875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V.S.JAGADEESHAIAH,      G.P.U.COLLEGE,  ARSIKERE,  9741-123468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4191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1716</Words>
  <Application>Microsoft Office PowerPoint</Application>
  <PresentationFormat>On-screen Show (4:3)</PresentationFormat>
  <Paragraphs>570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V. S. JAGADEESHAIAH.MSc.Mphil.</vt:lpstr>
      <vt:lpstr>  Industrially important compounds</vt:lpstr>
      <vt:lpstr>I.Manufacture of NaOH-Nelson’s proces</vt:lpstr>
      <vt:lpstr>Manufacture of ammonia    -By Haber’s process</vt:lpstr>
      <vt:lpstr>Steps involved</vt:lpstr>
      <vt:lpstr>Manufacture of H2SO4                                   -by Contact process</vt:lpstr>
      <vt:lpstr>Steps involved</vt:lpstr>
      <vt:lpstr>Manufacture of K2Cr2O7 -From Chromite ore(FeOCr2O3 or FeCr2O4)</vt:lpstr>
      <vt:lpstr>Step-III: Coversion of Na2CrO4 to     Na2Cr2O7 </vt:lpstr>
      <vt:lpstr> 1. “CO” under pressure reacts with solid NaOH to form  </vt:lpstr>
      <vt:lpstr>  2.During electrolysis of fused NaCl the anode reaction is  </vt:lpstr>
      <vt:lpstr>  3.An unusual species is formed when Sodium metal is dissolved in liquid ammonia </vt:lpstr>
      <vt:lpstr>4.A solution of sodium metal in liquid ammonia is strongly reducing due to the presence of </vt:lpstr>
      <vt:lpstr>5.In Nelson’s process for manufacture of NaoH the cathode and Anode are separated by asbestos diaphragm   </vt:lpstr>
      <vt:lpstr>6.Steam is passed through the tank in Nelson’s cells </vt:lpstr>
      <vt:lpstr>7.Electrolysis of brine produce  </vt:lpstr>
      <vt:lpstr>8.In the manufacture of NH3 by Haber’s process , conditions for maximum yield is</vt:lpstr>
      <vt:lpstr>9.Metallic hydroxide that can dissolve in  excess of NaOH is  </vt:lpstr>
      <vt:lpstr>10.Ammonia  is manufactured by</vt:lpstr>
      <vt:lpstr>11.The drying agent for NH3 is  </vt:lpstr>
      <vt:lpstr> 12.Effect of increase of temperature on  equilibrium in  N2 +  3H2        2NH3 + Heat  </vt:lpstr>
      <vt:lpstr>13. A white crystalline solid was heated with conc. H2SO4.Colourless gaseous product was collected in a jar. The upper portion burned with a pale blue flame and the lower portion turns lime water milky .The crystalline solid is  </vt:lpstr>
      <vt:lpstr>14.Oleum is</vt:lpstr>
      <vt:lpstr>15.2SO2 + O2                      2SO3 + 185.2 kJ According to  Le Chatelier’s principle, best yields of SO3 are obtained using </vt:lpstr>
      <vt:lpstr>16. Reaction of conc. H2SO4 with sugar is called</vt:lpstr>
      <vt:lpstr>   17. What is the structure (geometry) of orange red product formed on reaction of K2Cr2O7  + conc H2SO4 + Rock salt  </vt:lpstr>
      <vt:lpstr>  18.In Contact process of manufacture of sulphuric acid, Impurity oxides of Arsenic is removed by  </vt:lpstr>
      <vt:lpstr>19.In the manufacture of sulphuric acid by Contact process ,Tyndall box is used to</vt:lpstr>
      <vt:lpstr>20. When excess of PCl5 reacts with conc. H2SO4 it gives  </vt:lpstr>
      <vt:lpstr>21.    In the reaction 2Ag +H2SO4                     Ag2SO4 + SO2 +2H2O,  sulphuric acid act as </vt:lpstr>
      <vt:lpstr>  22. When H2O2 is treated with cold acidified  K2Cr2O7 solutions containing ether.  A Blue colour is obtained.This is due to   </vt:lpstr>
      <vt:lpstr> 23. A solutions of an inorganic salt has a lemon yellow colour.  It changes to orange in acid medium and it turns yellow when it is made  alkaline  </vt:lpstr>
      <vt:lpstr>24. The equilibrium                                 H2O + Cr2O72–                     2H+ + 2CrO42- </vt:lpstr>
      <vt:lpstr>25.The colour and composition of Chromyl chloride are</vt:lpstr>
      <vt:lpstr>26.In the oxidation of hydrogen sulphide using acidified K2Cr2O7,The oxidation state of sulphur changes by</vt:lpstr>
      <vt:lpstr>27.Victor Meyer’s method can be used to determine the molecular mass of  </vt:lpstr>
      <vt:lpstr>28.A salt on  heating with water liberates colourless gas which turned lime water milky. The gas is</vt:lpstr>
      <vt:lpstr>29.Nessler’s reagent is</vt:lpstr>
      <vt:lpstr>30.Chromyl chloride test is used for confirming the presence of  </vt:lpstr>
      <vt:lpstr>31.The test for unsaturation in organic compounds is decolourisation of </vt:lpstr>
      <vt:lpstr>32.Which of the following reagent is used to distinguish ethene from ethyne? </vt:lpstr>
      <vt:lpstr>33.The  brown ring test for NO2-1 &amp; NO3-1 is due to the formation of complex ion with the formula</vt:lpstr>
      <vt:lpstr>34.The indicator used in the titration of sodium carbonate against hydrochloric acid is </vt:lpstr>
      <vt:lpstr>35.Starch solution is used as an indicator  in the titration of </vt:lpstr>
      <vt:lpstr>  36.In the titration between oxalic acid and acidified potassium permanganate ,the manganous salt formed catalyses the reaction .The manganous salt is</vt:lpstr>
      <vt:lpstr>37.Since the ionosation potential of the alkali metals is low,they are identified by flame test.The flame colour imparted by sodium is</vt:lpstr>
      <vt:lpstr> 38.Phenol is heated with phthalic anhydride in the presence of conc.H2SO4.The product gives pink colour with alkali. The product is </vt:lpstr>
      <vt:lpstr>39.In the precipitation of third group basic radicals in qualitative analysis,NH4Cl(s) is added before adding NH4OH to </vt:lpstr>
      <vt:lpstr>40.Which of the following doesnot reduce Benedict’s solution?</vt:lpstr>
      <vt:lpstr>41.Which of the following organic compounds answers both Iodoform test and Fehling’s  test? </vt:lpstr>
      <vt:lpstr> 42.The test used for identifying peptide linkage in proteins  is   </vt:lpstr>
      <vt:lpstr>43.The reagent NH4Cl and NH4OH will precipitate</vt:lpstr>
      <vt:lpstr>44.In the experimental determination of the rate  constant for the hydrolysis of methyl acetate, the reaction mixture is cooled in ice before carrying out titration. This is because  </vt:lpstr>
      <vt:lpstr>45.An organic compound which produces bluish green coloured flame on heating in presence of copper</vt:lpstr>
      <vt:lpstr>46.The offensive smell produced when aniline is heated with chloroform  and alcoholic KOH is due to the formation of </vt:lpstr>
      <vt:lpstr>47.A solution of zinc sulphate produces a white precipitate on adding a few drops of NaOH.On adding excess of NaOH,</vt:lpstr>
      <vt:lpstr>48.Confirmatory test for NH4+ is </vt:lpstr>
      <vt:lpstr>49.The formula mass of Mohr’s salt is 392.The iron present in it is oxidised to Fe3+ by potassium permanganate.The equivalent mass of Mohr’s salt is </vt:lpstr>
      <vt:lpstr>50.Volume of 0.6M NaOH required to neutralise 30 cm3 of 0.4MHCl is</vt:lpstr>
      <vt:lpstr>51.During the titration of KMnO4 with oxalic acid in acid medium ,the oxidation number of Mn+7 changes to</vt:lpstr>
      <vt:lpstr>52.In the reaction of NO3-1 ions with Copper  turnings &amp; conc. H2SO4 ,the blue solution formed due to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S. JAGADEESHAIAH. MSc.Mphil.</dc:title>
  <dc:creator>jagadeesh</dc:creator>
  <cp:lastModifiedBy>jagadeesh</cp:lastModifiedBy>
  <cp:revision>96</cp:revision>
  <dcterms:created xsi:type="dcterms:W3CDTF">2006-08-16T00:00:00Z</dcterms:created>
  <dcterms:modified xsi:type="dcterms:W3CDTF">2011-03-25T17:02:45Z</dcterms:modified>
</cp:coreProperties>
</file>